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002B21-716B-7146-3D90-4704FA911810}" name="Emma O'Donoghue" initials="EO" userId="S::eodonoghue@gill.ie::3add5b19-1f01-4b2e-89d7-ed9de91a9b52" providerId="AD"/>
  <p188:author id="{FD87592A-E9F2-51BC-BA4C-67DDB8315518}" name="Yashika Sharma" initials="YS" userId="S::ysharma@gill.ie::58bc1407-b559-471d-a67f-95ddb477a0eb" providerId="AD"/>
  <p188:author id="{9E6EEDC1-AAAF-187E-1EA9-C81D02B24543}" name="Laura Ashcroft-Jones" initials="LA" userId="S::lashcroftjones@gill.ie::e151c12a-2707-4370-ab1e-5d13dde900bd" providerId="AD"/>
  <p188:author id="{44A82FEA-7606-7DB5-BA8E-BB328A999082}" name="Dermot Lucey" initials="DL" userId="689f99df3efb381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p:cViewPr varScale="1">
        <p:scale>
          <a:sx n="100" d="100"/>
          <a:sy n="100" d="100"/>
        </p:scale>
        <p:origin x="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838080" y="246240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3"/>
          <p:cNvSpPr>
            <a:spLocks noGrp="1"/>
          </p:cNvSpPr>
          <p:nvPr>
            <p:ph type="body"/>
          </p:nvPr>
        </p:nvSpPr>
        <p:spPr>
          <a:xfrm>
            <a:off x="838080" y="425772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4"/>
          <p:cNvSpPr>
            <a:spLocks noGrp="1"/>
          </p:cNvSpPr>
          <p:nvPr>
            <p:ph type="body"/>
          </p:nvPr>
        </p:nvSpPr>
        <p:spPr>
          <a:xfrm>
            <a:off x="83808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5"/>
          <p:cNvSpPr>
            <a:spLocks noGrp="1"/>
          </p:cNvSpPr>
          <p:nvPr>
            <p:ph type="body"/>
          </p:nvPr>
        </p:nvSpPr>
        <p:spPr>
          <a:xfrm>
            <a:off x="622620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83808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2" name="PlaceHolder 3"/>
          <p:cNvSpPr>
            <a:spLocks noGrp="1"/>
          </p:cNvSpPr>
          <p:nvPr>
            <p:ph type="body"/>
          </p:nvPr>
        </p:nvSpPr>
        <p:spPr>
          <a:xfrm>
            <a:off x="439344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3" name="PlaceHolder 4"/>
          <p:cNvSpPr>
            <a:spLocks noGrp="1"/>
          </p:cNvSpPr>
          <p:nvPr>
            <p:ph type="body"/>
          </p:nvPr>
        </p:nvSpPr>
        <p:spPr>
          <a:xfrm>
            <a:off x="794916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4" name="PlaceHolder 5"/>
          <p:cNvSpPr>
            <a:spLocks noGrp="1"/>
          </p:cNvSpPr>
          <p:nvPr>
            <p:ph type="body"/>
          </p:nvPr>
        </p:nvSpPr>
        <p:spPr>
          <a:xfrm>
            <a:off x="83808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5" name="PlaceHolder 6"/>
          <p:cNvSpPr>
            <a:spLocks noGrp="1"/>
          </p:cNvSpPr>
          <p:nvPr>
            <p:ph type="body"/>
          </p:nvPr>
        </p:nvSpPr>
        <p:spPr>
          <a:xfrm>
            <a:off x="439344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6" name="PlaceHolder 7"/>
          <p:cNvSpPr>
            <a:spLocks noGrp="1"/>
          </p:cNvSpPr>
          <p:nvPr>
            <p:ph type="body"/>
          </p:nvPr>
        </p:nvSpPr>
        <p:spPr>
          <a:xfrm>
            <a:off x="794916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838080" y="2462400"/>
            <a:ext cx="10515240" cy="3436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838080" y="2462400"/>
            <a:ext cx="10515240" cy="34365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83808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3"/>
          <p:cNvSpPr>
            <a:spLocks noGrp="1"/>
          </p:cNvSpPr>
          <p:nvPr>
            <p:ph type="body"/>
          </p:nvPr>
        </p:nvSpPr>
        <p:spPr>
          <a:xfrm>
            <a:off x="622620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12320" y="753120"/>
            <a:ext cx="10515240" cy="61441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3"/>
          <p:cNvSpPr>
            <a:spLocks noGrp="1"/>
          </p:cNvSpPr>
          <p:nvPr>
            <p:ph type="body"/>
          </p:nvPr>
        </p:nvSpPr>
        <p:spPr>
          <a:xfrm>
            <a:off x="622620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4"/>
          <p:cNvSpPr>
            <a:spLocks noGrp="1"/>
          </p:cNvSpPr>
          <p:nvPr>
            <p:ph type="body"/>
          </p:nvPr>
        </p:nvSpPr>
        <p:spPr>
          <a:xfrm>
            <a:off x="83808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838080" y="2462400"/>
            <a:ext cx="10515240" cy="3436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83808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1"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4"/>
          <p:cNvSpPr>
            <a:spLocks noGrp="1"/>
          </p:cNvSpPr>
          <p:nvPr>
            <p:ph type="body"/>
          </p:nvPr>
        </p:nvSpPr>
        <p:spPr>
          <a:xfrm>
            <a:off x="622620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6" name="PlaceHolder 4"/>
          <p:cNvSpPr>
            <a:spLocks noGrp="1"/>
          </p:cNvSpPr>
          <p:nvPr>
            <p:ph type="body"/>
          </p:nvPr>
        </p:nvSpPr>
        <p:spPr>
          <a:xfrm>
            <a:off x="838080" y="425772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838080" y="246240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3"/>
          <p:cNvSpPr>
            <a:spLocks noGrp="1"/>
          </p:cNvSpPr>
          <p:nvPr>
            <p:ph type="body"/>
          </p:nvPr>
        </p:nvSpPr>
        <p:spPr>
          <a:xfrm>
            <a:off x="838080" y="425772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2"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3" name="PlaceHolder 4"/>
          <p:cNvSpPr>
            <a:spLocks noGrp="1"/>
          </p:cNvSpPr>
          <p:nvPr>
            <p:ph type="body"/>
          </p:nvPr>
        </p:nvSpPr>
        <p:spPr>
          <a:xfrm>
            <a:off x="83808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5"/>
          <p:cNvSpPr>
            <a:spLocks noGrp="1"/>
          </p:cNvSpPr>
          <p:nvPr>
            <p:ph type="body"/>
          </p:nvPr>
        </p:nvSpPr>
        <p:spPr>
          <a:xfrm>
            <a:off x="622620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83808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7" name="PlaceHolder 3"/>
          <p:cNvSpPr>
            <a:spLocks noGrp="1"/>
          </p:cNvSpPr>
          <p:nvPr>
            <p:ph type="body"/>
          </p:nvPr>
        </p:nvSpPr>
        <p:spPr>
          <a:xfrm>
            <a:off x="439344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8" name="PlaceHolder 4"/>
          <p:cNvSpPr>
            <a:spLocks noGrp="1"/>
          </p:cNvSpPr>
          <p:nvPr>
            <p:ph type="body"/>
          </p:nvPr>
        </p:nvSpPr>
        <p:spPr>
          <a:xfrm>
            <a:off x="7949160" y="246240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5"/>
          <p:cNvSpPr>
            <a:spLocks noGrp="1"/>
          </p:cNvSpPr>
          <p:nvPr>
            <p:ph type="body"/>
          </p:nvPr>
        </p:nvSpPr>
        <p:spPr>
          <a:xfrm>
            <a:off x="83808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0" name="PlaceHolder 6"/>
          <p:cNvSpPr>
            <a:spLocks noGrp="1"/>
          </p:cNvSpPr>
          <p:nvPr>
            <p:ph type="body"/>
          </p:nvPr>
        </p:nvSpPr>
        <p:spPr>
          <a:xfrm>
            <a:off x="439344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1" name="PlaceHolder 7"/>
          <p:cNvSpPr>
            <a:spLocks noGrp="1"/>
          </p:cNvSpPr>
          <p:nvPr>
            <p:ph type="body"/>
          </p:nvPr>
        </p:nvSpPr>
        <p:spPr>
          <a:xfrm>
            <a:off x="7949160" y="4257720"/>
            <a:ext cx="338580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838080" y="2462400"/>
            <a:ext cx="10515240" cy="34365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83808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3"/>
          <p:cNvSpPr>
            <a:spLocks noGrp="1"/>
          </p:cNvSpPr>
          <p:nvPr>
            <p:ph type="body"/>
          </p:nvPr>
        </p:nvSpPr>
        <p:spPr>
          <a:xfrm>
            <a:off x="622620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12320" y="753120"/>
            <a:ext cx="10515240" cy="61441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3"/>
          <p:cNvSpPr>
            <a:spLocks noGrp="1"/>
          </p:cNvSpPr>
          <p:nvPr>
            <p:ph type="body"/>
          </p:nvPr>
        </p:nvSpPr>
        <p:spPr>
          <a:xfrm>
            <a:off x="622620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4"/>
          <p:cNvSpPr>
            <a:spLocks noGrp="1"/>
          </p:cNvSpPr>
          <p:nvPr>
            <p:ph type="body"/>
          </p:nvPr>
        </p:nvSpPr>
        <p:spPr>
          <a:xfrm>
            <a:off x="83808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838080" y="2462400"/>
            <a:ext cx="5131080" cy="34365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6"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 name="PlaceHolder 4"/>
          <p:cNvSpPr>
            <a:spLocks noGrp="1"/>
          </p:cNvSpPr>
          <p:nvPr>
            <p:ph type="body"/>
          </p:nvPr>
        </p:nvSpPr>
        <p:spPr>
          <a:xfrm>
            <a:off x="6226200" y="425772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2320" y="75312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83808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3"/>
          <p:cNvSpPr>
            <a:spLocks noGrp="1"/>
          </p:cNvSpPr>
          <p:nvPr>
            <p:ph type="body"/>
          </p:nvPr>
        </p:nvSpPr>
        <p:spPr>
          <a:xfrm>
            <a:off x="6226200" y="2462400"/>
            <a:ext cx="5131080" cy="16390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4"/>
          <p:cNvSpPr>
            <a:spLocks noGrp="1"/>
          </p:cNvSpPr>
          <p:nvPr>
            <p:ph type="body"/>
          </p:nvPr>
        </p:nvSpPr>
        <p:spPr>
          <a:xfrm>
            <a:off x="838080" y="4257720"/>
            <a:ext cx="10515240" cy="16390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Picture 6"/>
          <p:cNvPicPr/>
          <p:nvPr/>
        </p:nvPicPr>
        <p:blipFill>
          <a:blip r:embed="rId14"/>
          <a:stretch/>
        </p:blipFill>
        <p:spPr>
          <a:xfrm>
            <a:off x="9606600" y="6041520"/>
            <a:ext cx="2406960" cy="364680"/>
          </a:xfrm>
          <a:prstGeom prst="rect">
            <a:avLst/>
          </a:prstGeom>
          <a:ln>
            <a:noFill/>
          </a:ln>
        </p:spPr>
      </p:pic>
      <p:sp>
        <p:nvSpPr>
          <p:cNvPr id="12" name="CustomShape 1" hidden="1"/>
          <p:cNvSpPr/>
          <p:nvPr/>
        </p:nvSpPr>
        <p:spPr>
          <a:xfrm>
            <a:off x="127080" y="180360"/>
            <a:ext cx="217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0" strike="noStrike" spc="-1">
                <a:solidFill>
                  <a:srgbClr val="FFFFFF"/>
                </a:solidFill>
                <a:latin typeface="Century"/>
              </a:rPr>
              <a:t>Ulster Plantation </a:t>
            </a:r>
            <a:endParaRPr lang="en-IN" sz="1800" b="0" strike="noStrike" spc="-1">
              <a:latin typeface="Arial"/>
            </a:endParaRPr>
          </a:p>
        </p:txBody>
      </p:sp>
      <p:pic>
        <p:nvPicPr>
          <p:cNvPr id="2" name="Picture 13"/>
          <p:cNvPicPr/>
          <p:nvPr/>
        </p:nvPicPr>
        <p:blipFill>
          <a:blip r:embed="rId15"/>
          <a:stretch/>
        </p:blipFill>
        <p:spPr>
          <a:xfrm>
            <a:off x="0" y="0"/>
            <a:ext cx="12191760" cy="670320"/>
          </a:xfrm>
          <a:prstGeom prst="rect">
            <a:avLst/>
          </a:prstGeom>
          <a:ln>
            <a:noFill/>
          </a:ln>
        </p:spPr>
      </p:pic>
      <p:sp>
        <p:nvSpPr>
          <p:cNvPr id="3" name="CustomShape 2" hidden="1"/>
          <p:cNvSpPr/>
          <p:nvPr/>
        </p:nvSpPr>
        <p:spPr>
          <a:xfrm>
            <a:off x="127080" y="135720"/>
            <a:ext cx="10656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1" strike="noStrike" spc="-1">
                <a:solidFill>
                  <a:srgbClr val="FFFFFF"/>
                </a:solidFill>
                <a:latin typeface="Calibri"/>
              </a:rPr>
              <a:t>Chapter 22: </a:t>
            </a:r>
            <a:r>
              <a:rPr lang="en-US" sz="1800" b="1" strike="noStrike" spc="-1">
                <a:solidFill>
                  <a:srgbClr val="FFFFFF"/>
                </a:solidFill>
                <a:latin typeface="Calibri"/>
              </a:rPr>
              <a:t>The Cold War</a:t>
            </a:r>
            <a:endParaRPr lang="en-IN" sz="1800" b="0" strike="noStrike" spc="-1">
              <a:latin typeface="Arial"/>
            </a:endParaRPr>
          </a:p>
        </p:txBody>
      </p:sp>
      <p:pic>
        <p:nvPicPr>
          <p:cNvPr id="4" name="Picture 18" descr="Graphical user interface, application, Teams&#10;&#10;Description automatically generated"/>
          <p:cNvPicPr/>
          <p:nvPr/>
        </p:nvPicPr>
        <p:blipFill>
          <a:blip r:embed="rId16"/>
          <a:stretch/>
        </p:blipFill>
        <p:spPr>
          <a:xfrm>
            <a:off x="8361000" y="3945240"/>
            <a:ext cx="7063920" cy="4995000"/>
          </a:xfrm>
          <a:prstGeom prst="rect">
            <a:avLst/>
          </a:prstGeom>
          <a:ln>
            <a:noFill/>
          </a:ln>
        </p:spPr>
      </p:pic>
      <p:sp>
        <p:nvSpPr>
          <p:cNvPr id="5" name="PlaceHolder 3"/>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1" strike="noStrike" spc="-1">
                <a:solidFill>
                  <a:srgbClr val="FFC000"/>
                </a:solidFill>
                <a:latin typeface="Calibri"/>
              </a:rPr>
              <a:t>Click to edit Master title style</a:t>
            </a:r>
            <a:endParaRPr lang="en-US" sz="6000" b="0" strike="noStrike" spc="-1">
              <a:solidFill>
                <a:srgbClr val="000000"/>
              </a:solidFill>
              <a:latin typeface="Calibri"/>
            </a:endParaRPr>
          </a:p>
        </p:txBody>
      </p:sp>
      <p:sp>
        <p:nvSpPr>
          <p:cNvPr id="6" name="PlaceHolder 4"/>
          <p:cNvSpPr>
            <a:spLocks noGrp="1"/>
          </p:cNvSpPr>
          <p:nvPr>
            <p:ph type="dt"/>
          </p:nvPr>
        </p:nvSpPr>
        <p:spPr>
          <a:xfrm>
            <a:off x="838080" y="6356520"/>
            <a:ext cx="2742840" cy="364680"/>
          </a:xfrm>
          <a:prstGeom prst="rect">
            <a:avLst/>
          </a:prstGeom>
        </p:spPr>
        <p:txBody>
          <a:bodyPr anchor="ctr">
            <a:noAutofit/>
          </a:bodyPr>
          <a:lstStyle/>
          <a:p>
            <a:endParaRPr lang="en-IN" sz="2400" b="0" strike="noStrike" spc="-1">
              <a:latin typeface="Times New Roman"/>
            </a:endParaRPr>
          </a:p>
        </p:txBody>
      </p:sp>
      <p:sp>
        <p:nvSpPr>
          <p:cNvPr id="7" name="PlaceHolder 5"/>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8" name="PlaceHolder 6"/>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B1DC15F-D0D9-4E0A-97D4-1D516849EE17}" type="slidenum">
              <a:rPr lang="en-IE" sz="1200" b="0" strike="noStrike" spc="-1">
                <a:solidFill>
                  <a:srgbClr val="8B8B8B"/>
                </a:solidFill>
                <a:latin typeface="Calibri"/>
              </a:rPr>
              <a:t>‹#›</a:t>
            </a:fld>
            <a:endParaRPr lang="en-IN" sz="1200" b="0" strike="noStrike" spc="-1">
              <a:latin typeface="Times New Roman"/>
            </a:endParaRPr>
          </a:p>
        </p:txBody>
      </p:sp>
      <p:pic>
        <p:nvPicPr>
          <p:cNvPr id="9" name="Picture 7" descr="Graphical user interface, application, Teams&#10;&#10;Description automatically generated"/>
          <p:cNvPicPr/>
          <p:nvPr/>
        </p:nvPicPr>
        <p:blipFill>
          <a:blip r:embed="rId16"/>
          <a:stretch/>
        </p:blipFill>
        <p:spPr>
          <a:xfrm>
            <a:off x="8153280" y="3933000"/>
            <a:ext cx="7063920" cy="4995000"/>
          </a:xfrm>
          <a:prstGeom prst="rect">
            <a:avLst/>
          </a:prstGeom>
          <a:ln>
            <a:noFill/>
          </a:ln>
        </p:spPr>
      </p:pic>
      <p:sp>
        <p:nvSpPr>
          <p:cNvPr id="10"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7" name="Picture 6"/>
          <p:cNvPicPr/>
          <p:nvPr/>
        </p:nvPicPr>
        <p:blipFill>
          <a:blip r:embed="rId14"/>
          <a:stretch/>
        </p:blipFill>
        <p:spPr>
          <a:xfrm>
            <a:off x="9606600" y="6041520"/>
            <a:ext cx="2406960" cy="364680"/>
          </a:xfrm>
          <a:prstGeom prst="rect">
            <a:avLst/>
          </a:prstGeom>
          <a:ln>
            <a:noFill/>
          </a:ln>
        </p:spPr>
      </p:pic>
      <p:sp>
        <p:nvSpPr>
          <p:cNvPr id="48" name="CustomShape 1"/>
          <p:cNvSpPr/>
          <p:nvPr/>
        </p:nvSpPr>
        <p:spPr>
          <a:xfrm>
            <a:off x="127080" y="180360"/>
            <a:ext cx="217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0" strike="noStrike" spc="-1">
                <a:solidFill>
                  <a:srgbClr val="FFFFFF"/>
                </a:solidFill>
                <a:latin typeface="Century"/>
              </a:rPr>
              <a:t>Ulster Plantation </a:t>
            </a:r>
            <a:endParaRPr lang="en-IN" sz="1800" b="0" strike="noStrike" spc="-1">
              <a:latin typeface="Arial"/>
            </a:endParaRPr>
          </a:p>
        </p:txBody>
      </p:sp>
      <p:pic>
        <p:nvPicPr>
          <p:cNvPr id="49" name="Picture 13"/>
          <p:cNvPicPr/>
          <p:nvPr/>
        </p:nvPicPr>
        <p:blipFill>
          <a:blip r:embed="rId15"/>
          <a:stretch/>
        </p:blipFill>
        <p:spPr>
          <a:xfrm>
            <a:off x="0" y="0"/>
            <a:ext cx="12191760" cy="670320"/>
          </a:xfrm>
          <a:prstGeom prst="rect">
            <a:avLst/>
          </a:prstGeom>
          <a:ln>
            <a:noFill/>
          </a:ln>
        </p:spPr>
      </p:pic>
      <p:sp>
        <p:nvSpPr>
          <p:cNvPr id="50" name="CustomShape 2"/>
          <p:cNvSpPr/>
          <p:nvPr/>
        </p:nvSpPr>
        <p:spPr>
          <a:xfrm>
            <a:off x="127080" y="135720"/>
            <a:ext cx="10656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1" strike="noStrike" spc="-1">
                <a:solidFill>
                  <a:srgbClr val="FFFFFF"/>
                </a:solidFill>
                <a:latin typeface="Calibri"/>
              </a:rPr>
              <a:t>Chapter 22: </a:t>
            </a:r>
            <a:r>
              <a:rPr lang="en-US" sz="1800" b="1" strike="noStrike" spc="-1">
                <a:solidFill>
                  <a:srgbClr val="FFFFFF"/>
                </a:solidFill>
                <a:latin typeface="Calibri"/>
              </a:rPr>
              <a:t>The Cold War</a:t>
            </a:r>
            <a:endParaRPr lang="en-IN" sz="1800" b="0" strike="noStrike" spc="-1">
              <a:latin typeface="Arial"/>
            </a:endParaRPr>
          </a:p>
        </p:txBody>
      </p:sp>
      <p:pic>
        <p:nvPicPr>
          <p:cNvPr id="51" name="Picture 18" descr="Graphical user interface, application, Teams&#10;&#10;Description automatically generated"/>
          <p:cNvPicPr/>
          <p:nvPr/>
        </p:nvPicPr>
        <p:blipFill>
          <a:blip r:embed="rId16"/>
          <a:stretch/>
        </p:blipFill>
        <p:spPr>
          <a:xfrm>
            <a:off x="8361000" y="3945240"/>
            <a:ext cx="7063920" cy="4995000"/>
          </a:xfrm>
          <a:prstGeom prst="rect">
            <a:avLst/>
          </a:prstGeom>
          <a:ln>
            <a:noFill/>
          </a:ln>
        </p:spPr>
      </p:pic>
      <p:sp>
        <p:nvSpPr>
          <p:cNvPr id="52" name="PlaceHolder 3"/>
          <p:cNvSpPr>
            <a:spLocks noGrp="1"/>
          </p:cNvSpPr>
          <p:nvPr>
            <p:ph type="title"/>
          </p:nvPr>
        </p:nvSpPr>
        <p:spPr>
          <a:xfrm>
            <a:off x="112320" y="753120"/>
            <a:ext cx="10515240" cy="1325160"/>
          </a:xfrm>
          <a:prstGeom prst="rect">
            <a:avLst/>
          </a:prstGeom>
        </p:spPr>
        <p:txBody>
          <a:bodyPr anchor="ctr">
            <a:normAutofit/>
          </a:bodyPr>
          <a:lstStyle/>
          <a:p>
            <a:pPr>
              <a:lnSpc>
                <a:spcPct val="90000"/>
              </a:lnSpc>
            </a:pPr>
            <a:r>
              <a:rPr lang="en-US" sz="3600" b="1" strike="noStrike" spc="-1">
                <a:solidFill>
                  <a:srgbClr val="FFC000"/>
                </a:solidFill>
                <a:latin typeface="Calibri"/>
              </a:rPr>
              <a:t>Click to edit Master title style</a:t>
            </a:r>
            <a:endParaRPr lang="en-US" sz="3600" b="0" strike="noStrike" spc="-1">
              <a:solidFill>
                <a:srgbClr val="000000"/>
              </a:solidFill>
              <a:latin typeface="Calibri"/>
            </a:endParaRPr>
          </a:p>
        </p:txBody>
      </p:sp>
      <p:sp>
        <p:nvSpPr>
          <p:cNvPr id="53" name="PlaceHolder 4"/>
          <p:cNvSpPr>
            <a:spLocks noGrp="1"/>
          </p:cNvSpPr>
          <p:nvPr>
            <p:ph type="body"/>
          </p:nvPr>
        </p:nvSpPr>
        <p:spPr>
          <a:xfrm>
            <a:off x="838080" y="2462400"/>
            <a:ext cx="10515240" cy="34365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54" name="PlaceHolder 5"/>
          <p:cNvSpPr>
            <a:spLocks noGrp="1"/>
          </p:cNvSpPr>
          <p:nvPr>
            <p:ph type="dt"/>
          </p:nvPr>
        </p:nvSpPr>
        <p:spPr>
          <a:xfrm>
            <a:off x="838080" y="6356520"/>
            <a:ext cx="2742840" cy="364680"/>
          </a:xfrm>
          <a:prstGeom prst="rect">
            <a:avLst/>
          </a:prstGeom>
        </p:spPr>
        <p:txBody>
          <a:bodyPr anchor="ctr">
            <a:noAutofit/>
          </a:bodyPr>
          <a:lstStyle/>
          <a:p>
            <a:endParaRPr lang="en-IN" sz="2400" b="0" strike="noStrike" spc="-1">
              <a:latin typeface="Times New Roman"/>
            </a:endParaRPr>
          </a:p>
        </p:txBody>
      </p:sp>
      <p:sp>
        <p:nvSpPr>
          <p:cNvPr id="55" name="PlaceHolder 6"/>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93" name="Picture 10"/>
          <p:cNvPicPr/>
          <p:nvPr/>
        </p:nvPicPr>
        <p:blipFill>
          <a:blip r:embed="rId2"/>
          <a:stretch/>
        </p:blipFill>
        <p:spPr>
          <a:xfrm>
            <a:off x="0" y="-14040"/>
            <a:ext cx="12192840" cy="6900840"/>
          </a:xfrm>
          <a:prstGeom prst="rect">
            <a:avLst/>
          </a:prstGeom>
          <a:ln>
            <a:noFill/>
          </a:ln>
        </p:spPr>
      </p:pic>
      <p:sp>
        <p:nvSpPr>
          <p:cNvPr id="94" name="CustomShape 2"/>
          <p:cNvSpPr/>
          <p:nvPr/>
        </p:nvSpPr>
        <p:spPr>
          <a:xfrm>
            <a:off x="0" y="2207520"/>
            <a:ext cx="12191760" cy="3161880"/>
          </a:xfrm>
          <a:prstGeom prst="rect">
            <a:avLst/>
          </a:prstGeom>
          <a:gradFill rotWithShape="0">
            <a:gsLst>
              <a:gs pos="0">
                <a:srgbClr val="000000">
                  <a:alpha val="0"/>
                </a:srgbClr>
              </a:gs>
              <a:gs pos="50000">
                <a:srgbClr val="000000">
                  <a:alpha val="15294"/>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95" name="TextShape 3"/>
          <p:cNvSpPr txBox="1"/>
          <p:nvPr/>
        </p:nvSpPr>
        <p:spPr>
          <a:xfrm>
            <a:off x="998280" y="2396160"/>
            <a:ext cx="10058040" cy="870120"/>
          </a:xfrm>
          <a:prstGeom prst="rect">
            <a:avLst/>
          </a:prstGeom>
          <a:noFill/>
          <a:ln>
            <a:noFill/>
          </a:ln>
          <a:effectLst>
            <a:outerShdw dist="37674" dir="2700000">
              <a:srgbClr val="000000">
                <a:alpha val="40000"/>
              </a:srgbClr>
            </a:outerShdw>
          </a:effectLst>
        </p:spPr>
        <p:txBody>
          <a:bodyPr anchor="b">
            <a:normAutofit/>
          </a:bodyPr>
          <a:lstStyle/>
          <a:p>
            <a:pPr algn="ctr">
              <a:lnSpc>
                <a:spcPct val="90000"/>
              </a:lnSpc>
            </a:pPr>
            <a:r>
              <a:rPr lang="en-US" sz="5200" b="1" strike="noStrike" spc="-1" dirty="0">
                <a:solidFill>
                  <a:srgbClr val="FFFFFF"/>
                </a:solidFill>
                <a:latin typeface="Calibri"/>
              </a:rPr>
              <a:t>The Cold War</a:t>
            </a:r>
            <a:endParaRPr lang="en-US" sz="5200" b="0" strike="noStrike" spc="-1" dirty="0">
              <a:solidFill>
                <a:srgbClr val="000000"/>
              </a:solidFill>
              <a:latin typeface="Calibri"/>
            </a:endParaRPr>
          </a:p>
        </p:txBody>
      </p:sp>
      <p:pic>
        <p:nvPicPr>
          <p:cNvPr id="96" name="Picture 13" descr="Graphical user interface, application, Teams&#10;&#10;Description automatically generated"/>
          <p:cNvPicPr/>
          <p:nvPr/>
        </p:nvPicPr>
        <p:blipFill>
          <a:blip r:embed="rId3"/>
          <a:stretch/>
        </p:blipFill>
        <p:spPr>
          <a:xfrm>
            <a:off x="8153280" y="3983760"/>
            <a:ext cx="7063920" cy="4995000"/>
          </a:xfrm>
          <a:prstGeom prst="rect">
            <a:avLst/>
          </a:prstGeom>
          <a:ln>
            <a:noFill/>
          </a:ln>
        </p:spPr>
      </p:pic>
      <p:sp>
        <p:nvSpPr>
          <p:cNvPr id="97" name="CustomShape 4"/>
          <p:cNvSpPr/>
          <p:nvPr/>
        </p:nvSpPr>
        <p:spPr>
          <a:xfrm>
            <a:off x="133560" y="6456960"/>
            <a:ext cx="8943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2000" b="1" strike="noStrike" spc="-1" dirty="0">
                <a:solidFill>
                  <a:srgbClr val="FFFFFF"/>
                </a:solidFill>
                <a:latin typeface="Calibri"/>
              </a:rPr>
              <a:t>Making History (2</a:t>
            </a:r>
            <a:r>
              <a:rPr lang="en-IE" sz="2000" b="1" strike="noStrike" spc="-1" baseline="30000" dirty="0">
                <a:solidFill>
                  <a:srgbClr val="FFFFFF"/>
                </a:solidFill>
                <a:latin typeface="Calibri"/>
              </a:rPr>
              <a:t>nd</a:t>
            </a:r>
            <a:r>
              <a:rPr lang="en-IE" sz="2000" b="1" strike="noStrike" spc="-1" dirty="0">
                <a:solidFill>
                  <a:srgbClr val="FFFFFF"/>
                </a:solidFill>
                <a:latin typeface="Calibri"/>
              </a:rPr>
              <a:t> Edition) </a:t>
            </a:r>
            <a:endParaRPr lang="en-IN" sz="2000" b="0" strike="noStrike" spc="-1" dirty="0">
              <a:latin typeface="Arial"/>
            </a:endParaRPr>
          </a:p>
        </p:txBody>
      </p:sp>
      <p:sp>
        <p:nvSpPr>
          <p:cNvPr id="98" name="CustomShape 5"/>
          <p:cNvSpPr/>
          <p:nvPr/>
        </p:nvSpPr>
        <p:spPr>
          <a:xfrm>
            <a:off x="10560960" y="407160"/>
            <a:ext cx="1122120" cy="1205280"/>
          </a:xfrm>
          <a:custGeom>
            <a:avLst/>
            <a:gdLst/>
            <a:ahLst/>
            <a:cxnLst/>
            <a:rect l="l" t="t" r="r" b="b"/>
            <a:pathLst>
              <a:path w="756285" h="756285">
                <a:moveTo>
                  <a:pt x="378002" y="0"/>
                </a:moveTo>
                <a:lnTo>
                  <a:pt x="330587" y="2945"/>
                </a:lnTo>
                <a:lnTo>
                  <a:pt x="284929" y="11544"/>
                </a:lnTo>
                <a:lnTo>
                  <a:pt x="241383" y="25444"/>
                </a:lnTo>
                <a:lnTo>
                  <a:pt x="200302" y="44289"/>
                </a:lnTo>
                <a:lnTo>
                  <a:pt x="162042" y="67726"/>
                </a:lnTo>
                <a:lnTo>
                  <a:pt x="126957" y="95400"/>
                </a:lnTo>
                <a:lnTo>
                  <a:pt x="95400" y="126957"/>
                </a:lnTo>
                <a:lnTo>
                  <a:pt x="67726" y="162042"/>
                </a:lnTo>
                <a:lnTo>
                  <a:pt x="44289" y="200302"/>
                </a:lnTo>
                <a:lnTo>
                  <a:pt x="25444" y="241383"/>
                </a:lnTo>
                <a:lnTo>
                  <a:pt x="11544" y="284929"/>
                </a:lnTo>
                <a:lnTo>
                  <a:pt x="2945" y="330587"/>
                </a:lnTo>
                <a:lnTo>
                  <a:pt x="0" y="378002"/>
                </a:lnTo>
                <a:lnTo>
                  <a:pt x="2945" y="425418"/>
                </a:lnTo>
                <a:lnTo>
                  <a:pt x="11544" y="471076"/>
                </a:lnTo>
                <a:lnTo>
                  <a:pt x="25444" y="514622"/>
                </a:lnTo>
                <a:lnTo>
                  <a:pt x="44289" y="555702"/>
                </a:lnTo>
                <a:lnTo>
                  <a:pt x="67726" y="593962"/>
                </a:lnTo>
                <a:lnTo>
                  <a:pt x="95400" y="629048"/>
                </a:lnTo>
                <a:lnTo>
                  <a:pt x="126957" y="660605"/>
                </a:lnTo>
                <a:lnTo>
                  <a:pt x="162042" y="688279"/>
                </a:lnTo>
                <a:lnTo>
                  <a:pt x="200302" y="711716"/>
                </a:lnTo>
                <a:lnTo>
                  <a:pt x="241383" y="730561"/>
                </a:lnTo>
                <a:lnTo>
                  <a:pt x="284929" y="744460"/>
                </a:lnTo>
                <a:lnTo>
                  <a:pt x="330587" y="753060"/>
                </a:lnTo>
                <a:lnTo>
                  <a:pt x="378002" y="756005"/>
                </a:lnTo>
                <a:lnTo>
                  <a:pt x="425418" y="753060"/>
                </a:lnTo>
                <a:lnTo>
                  <a:pt x="471076" y="744460"/>
                </a:lnTo>
                <a:lnTo>
                  <a:pt x="514622" y="730561"/>
                </a:lnTo>
                <a:lnTo>
                  <a:pt x="555702" y="711716"/>
                </a:lnTo>
                <a:lnTo>
                  <a:pt x="593962" y="688279"/>
                </a:lnTo>
                <a:lnTo>
                  <a:pt x="629048" y="660605"/>
                </a:lnTo>
                <a:lnTo>
                  <a:pt x="660605" y="629048"/>
                </a:lnTo>
                <a:lnTo>
                  <a:pt x="688279" y="593962"/>
                </a:lnTo>
                <a:lnTo>
                  <a:pt x="711716" y="555702"/>
                </a:lnTo>
                <a:lnTo>
                  <a:pt x="730561" y="514622"/>
                </a:lnTo>
                <a:lnTo>
                  <a:pt x="744460" y="471076"/>
                </a:lnTo>
                <a:lnTo>
                  <a:pt x="753060" y="425418"/>
                </a:lnTo>
                <a:lnTo>
                  <a:pt x="756005" y="378002"/>
                </a:lnTo>
                <a:lnTo>
                  <a:pt x="753060" y="330587"/>
                </a:lnTo>
                <a:lnTo>
                  <a:pt x="744460" y="284929"/>
                </a:lnTo>
                <a:lnTo>
                  <a:pt x="730561" y="241383"/>
                </a:lnTo>
                <a:lnTo>
                  <a:pt x="711716" y="200302"/>
                </a:lnTo>
                <a:lnTo>
                  <a:pt x="688279" y="162042"/>
                </a:lnTo>
                <a:lnTo>
                  <a:pt x="660605" y="126957"/>
                </a:lnTo>
                <a:lnTo>
                  <a:pt x="629048" y="95400"/>
                </a:lnTo>
                <a:lnTo>
                  <a:pt x="593962" y="67726"/>
                </a:lnTo>
                <a:lnTo>
                  <a:pt x="555702" y="44289"/>
                </a:lnTo>
                <a:lnTo>
                  <a:pt x="514622" y="25444"/>
                </a:lnTo>
                <a:lnTo>
                  <a:pt x="471076" y="11544"/>
                </a:lnTo>
                <a:lnTo>
                  <a:pt x="425418" y="2945"/>
                </a:lnTo>
                <a:lnTo>
                  <a:pt x="378002" y="0"/>
                </a:lnTo>
                <a:close/>
              </a:path>
            </a:pathLst>
          </a:custGeom>
          <a:solidFill>
            <a:srgbClr val="00AEEF"/>
          </a:solidFill>
          <a:ln>
            <a:noFill/>
          </a:ln>
        </p:spPr>
        <p:style>
          <a:lnRef idx="0">
            <a:scrgbClr r="0" g="0" b="0"/>
          </a:lnRef>
          <a:fillRef idx="0">
            <a:scrgbClr r="0" g="0" b="0"/>
          </a:fillRef>
          <a:effectRef idx="0">
            <a:scrgbClr r="0" g="0" b="0"/>
          </a:effectRef>
          <a:fontRef idx="minor"/>
        </p:style>
        <p:txBody>
          <a:bodyPr lIns="0" tIns="0" rIns="0" bIns="0">
            <a:noAutofit/>
          </a:bodyPr>
          <a:lstStyle/>
          <a:p>
            <a:pPr marL="12600">
              <a:lnSpc>
                <a:spcPct val="100000"/>
              </a:lnSpc>
              <a:spcBef>
                <a:spcPts val="99"/>
              </a:spcBef>
            </a:pPr>
            <a:r>
              <a:rPr lang="en-IE" sz="6000" b="1" strike="noStrike" spc="-245">
                <a:solidFill>
                  <a:srgbClr val="FFFFFF"/>
                </a:solidFill>
                <a:latin typeface="Arial Narrow"/>
              </a:rPr>
              <a:t>  </a:t>
            </a:r>
            <a:endParaRPr lang="en-IN" sz="6000" b="0" strike="noStrike" spc="-1">
              <a:latin typeface="Arial"/>
            </a:endParaRPr>
          </a:p>
        </p:txBody>
      </p:sp>
      <p:sp>
        <p:nvSpPr>
          <p:cNvPr id="99" name="CustomShape 6"/>
          <p:cNvSpPr/>
          <p:nvPr/>
        </p:nvSpPr>
        <p:spPr>
          <a:xfrm>
            <a:off x="10672920" y="538560"/>
            <a:ext cx="9320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5400" b="1" strike="noStrike" spc="-1">
                <a:solidFill>
                  <a:srgbClr val="FFFFFF"/>
                </a:solidFill>
                <a:latin typeface="Calibri"/>
              </a:rPr>
              <a:t>22</a:t>
            </a:r>
            <a:endParaRPr lang="en-IN" sz="5400" b="0" strike="noStrike" spc="-1">
              <a:latin typeface="Arial"/>
            </a:endParaRPr>
          </a:p>
        </p:txBody>
      </p:sp>
      <p:sp>
        <p:nvSpPr>
          <p:cNvPr id="100" name="CustomShape 7"/>
          <p:cNvSpPr/>
          <p:nvPr/>
        </p:nvSpPr>
        <p:spPr>
          <a:xfrm>
            <a:off x="2667600" y="3407040"/>
            <a:ext cx="67194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2800" b="0" i="1" strike="noStrike" spc="-1" dirty="0">
                <a:solidFill>
                  <a:srgbClr val="FFFFFF"/>
                </a:solidFill>
                <a:latin typeface="Calibri"/>
              </a:rPr>
              <a:t>Its Importance in International Relations</a:t>
            </a:r>
            <a:endParaRPr lang="en-IN" sz="2800" b="0" strike="noStrike" spc="-1" dirty="0">
              <a:latin typeface="Arial"/>
            </a:endParaRPr>
          </a:p>
        </p:txBody>
      </p:sp>
      <p:pic>
        <p:nvPicPr>
          <p:cNvPr id="3" name="Picture 2" descr="A person in a space suit&#10;&#10;Description automatically generated with medium confidence">
            <a:extLst>
              <a:ext uri="{FF2B5EF4-FFF2-40B4-BE49-F238E27FC236}">
                <a16:creationId xmlns:a16="http://schemas.microsoft.com/office/drawing/2014/main" id="{1E7A344F-9953-22A0-A897-D1D4DF648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1250" y="2209872"/>
            <a:ext cx="5753100" cy="431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 name="CustomShape 1"/>
          <p:cNvSpPr/>
          <p:nvPr/>
        </p:nvSpPr>
        <p:spPr>
          <a:xfrm>
            <a:off x="533520" y="77400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What Caused the Cold War?</a:t>
            </a:r>
            <a:endParaRPr lang="en-IN" sz="4000" b="0" strike="noStrike" spc="-1" dirty="0">
              <a:latin typeface="Arial"/>
            </a:endParaRPr>
          </a:p>
        </p:txBody>
      </p:sp>
      <p:sp>
        <p:nvSpPr>
          <p:cNvPr id="150" name="CustomShape 6"/>
          <p:cNvSpPr/>
          <p:nvPr/>
        </p:nvSpPr>
        <p:spPr>
          <a:xfrm>
            <a:off x="1311088" y="2630520"/>
            <a:ext cx="5181480" cy="23495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000" b="0" strike="noStrike" spc="-1" dirty="0">
                <a:solidFill>
                  <a:srgbClr val="000000"/>
                </a:solidFill>
                <a:latin typeface="Calibri"/>
              </a:rPr>
              <a:t>US plan to helped </a:t>
            </a:r>
            <a:r>
              <a:rPr lang="en-IE" sz="2000" b="1" strike="noStrike" spc="-1" dirty="0">
                <a:solidFill>
                  <a:srgbClr val="000000"/>
                </a:solidFill>
                <a:latin typeface="Calibri"/>
              </a:rPr>
              <a:t>economic recovery </a:t>
            </a:r>
            <a:r>
              <a:rPr lang="en-IE" sz="2000" b="0" strike="noStrike" spc="-1" dirty="0">
                <a:solidFill>
                  <a:srgbClr val="000000"/>
                </a:solidFill>
                <a:latin typeface="Calibri"/>
              </a:rPr>
              <a:t>in Europe after World War II</a:t>
            </a:r>
            <a:endParaRPr lang="en-IN" sz="2000" b="0" strike="noStrike" spc="-1" dirty="0">
              <a:latin typeface="Arial"/>
            </a:endParaRPr>
          </a:p>
          <a:p>
            <a:pPr marL="285840" indent="-285480">
              <a:lnSpc>
                <a:spcPct val="150000"/>
              </a:lnSpc>
              <a:buClr>
                <a:srgbClr val="000000"/>
              </a:buClr>
              <a:buFont typeface="Arial"/>
              <a:buChar char="•"/>
            </a:pPr>
            <a:r>
              <a:rPr lang="en-IE" sz="2000" b="1" strike="noStrike" spc="-1" dirty="0">
                <a:solidFill>
                  <a:srgbClr val="000000"/>
                </a:solidFill>
                <a:latin typeface="Calibri"/>
              </a:rPr>
              <a:t>Stalin</a:t>
            </a:r>
            <a:r>
              <a:rPr lang="en-IE" sz="2000" b="0" strike="noStrike" spc="-1" dirty="0">
                <a:solidFill>
                  <a:srgbClr val="000000"/>
                </a:solidFill>
                <a:latin typeface="Calibri"/>
              </a:rPr>
              <a:t> (Soviet Union) looked on </a:t>
            </a:r>
            <a:r>
              <a:rPr lang="en-IE" sz="2000" b="1" strike="noStrike" spc="-1" dirty="0">
                <a:solidFill>
                  <a:srgbClr val="000000"/>
                </a:solidFill>
                <a:latin typeface="Calibri"/>
              </a:rPr>
              <a:t>Truman Doctrine </a:t>
            </a:r>
            <a:r>
              <a:rPr lang="en-IE" sz="2000" b="0" strike="noStrike" spc="-1" dirty="0">
                <a:solidFill>
                  <a:srgbClr val="000000"/>
                </a:solidFill>
                <a:latin typeface="Calibri"/>
              </a:rPr>
              <a:t>and </a:t>
            </a:r>
            <a:r>
              <a:rPr lang="en-IE" sz="2000" b="1" strike="noStrike" spc="-1" dirty="0">
                <a:solidFill>
                  <a:srgbClr val="000000"/>
                </a:solidFill>
                <a:latin typeface="Calibri"/>
              </a:rPr>
              <a:t>Marshall Plan</a:t>
            </a:r>
            <a:r>
              <a:rPr lang="en-IE" sz="2000" b="0" strike="noStrike" spc="-1" dirty="0">
                <a:solidFill>
                  <a:srgbClr val="000000"/>
                </a:solidFill>
                <a:latin typeface="Calibri"/>
              </a:rPr>
              <a:t> as </a:t>
            </a:r>
            <a:r>
              <a:rPr lang="en-IE" sz="2000" b="1" strike="noStrike" spc="-1" dirty="0">
                <a:solidFill>
                  <a:srgbClr val="000000"/>
                </a:solidFill>
                <a:latin typeface="Calibri"/>
              </a:rPr>
              <a:t>threats</a:t>
            </a:r>
            <a:r>
              <a:rPr lang="en-IE" sz="2000" b="0" strike="noStrike" spc="-1" dirty="0">
                <a:solidFill>
                  <a:srgbClr val="000000"/>
                </a:solidFill>
                <a:latin typeface="Calibri"/>
              </a:rPr>
              <a:t> against the Soviet Union.</a:t>
            </a:r>
            <a:endParaRPr lang="en-IN" sz="2000" b="0" strike="noStrike" spc="-1" dirty="0">
              <a:latin typeface="Arial"/>
            </a:endParaRPr>
          </a:p>
        </p:txBody>
      </p:sp>
      <p:grpSp>
        <p:nvGrpSpPr>
          <p:cNvPr id="4" name="Group 3"/>
          <p:cNvGrpSpPr/>
          <p:nvPr/>
        </p:nvGrpSpPr>
        <p:grpSpPr>
          <a:xfrm>
            <a:off x="7680176" y="1782000"/>
            <a:ext cx="3220560" cy="4381563"/>
            <a:chOff x="7680176" y="1782000"/>
            <a:chExt cx="3220560" cy="4381563"/>
          </a:xfrm>
        </p:grpSpPr>
        <p:pic>
          <p:nvPicPr>
            <p:cNvPr id="151" name="Picture 19"/>
            <p:cNvPicPr/>
            <p:nvPr/>
          </p:nvPicPr>
          <p:blipFill>
            <a:blip r:embed="rId2"/>
            <a:stretch/>
          </p:blipFill>
          <p:spPr>
            <a:xfrm>
              <a:off x="7680176" y="1782000"/>
              <a:ext cx="3220560" cy="3797280"/>
            </a:xfrm>
            <a:prstGeom prst="rect">
              <a:avLst/>
            </a:prstGeom>
            <a:ln>
              <a:noFill/>
            </a:ln>
          </p:spPr>
        </p:pic>
        <p:sp>
          <p:nvSpPr>
            <p:cNvPr id="9" name="TextBox 8">
              <a:extLst>
                <a:ext uri="{FF2B5EF4-FFF2-40B4-BE49-F238E27FC236}">
                  <a16:creationId xmlns:a16="http://schemas.microsoft.com/office/drawing/2014/main" id="{87AEEC36-5DAB-C8F6-2415-6873E384DFE2}"/>
                </a:ext>
              </a:extLst>
            </p:cNvPr>
            <p:cNvSpPr txBox="1"/>
            <p:nvPr/>
          </p:nvSpPr>
          <p:spPr>
            <a:xfrm>
              <a:off x="7846871" y="5517232"/>
              <a:ext cx="2887169" cy="646331"/>
            </a:xfrm>
            <a:prstGeom prst="rect">
              <a:avLst/>
            </a:prstGeom>
            <a:noFill/>
          </p:spPr>
          <p:txBody>
            <a:bodyPr wrap="square" rtlCol="0">
              <a:spAutoFit/>
            </a:bodyPr>
            <a:lstStyle/>
            <a:p>
              <a:pPr algn="ctr"/>
              <a:r>
                <a:rPr lang="en-IE" dirty="0">
                  <a:latin typeface="Calibri" panose="020F0502020204030204" pitchFamily="34" charset="0"/>
                </a:rPr>
                <a:t>Labelling used on products sent under the Marshall Plan</a:t>
              </a:r>
            </a:p>
          </p:txBody>
        </p:sp>
      </p:grpSp>
      <p:grpSp>
        <p:nvGrpSpPr>
          <p:cNvPr id="3" name="Group 2"/>
          <p:cNvGrpSpPr/>
          <p:nvPr/>
        </p:nvGrpSpPr>
        <p:grpSpPr>
          <a:xfrm>
            <a:off x="808983" y="1981613"/>
            <a:ext cx="7785985" cy="648744"/>
            <a:chOff x="808983" y="1981613"/>
            <a:chExt cx="7785985" cy="648744"/>
          </a:xfrm>
        </p:grpSpPr>
        <p:sp>
          <p:nvSpPr>
            <p:cNvPr id="149" name="CustomShape 5"/>
            <p:cNvSpPr/>
            <p:nvPr/>
          </p:nvSpPr>
          <p:spPr>
            <a:xfrm>
              <a:off x="1487488" y="2031120"/>
              <a:ext cx="71074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2400" b="0" strike="noStrike" spc="-1">
                  <a:solidFill>
                    <a:srgbClr val="000000"/>
                  </a:solidFill>
                  <a:latin typeface="Calibri"/>
                </a:rPr>
                <a:t>The Marshall Plan</a:t>
              </a:r>
              <a:endParaRPr lang="en-IN" sz="2400" b="0" strike="noStrike" spc="-1">
                <a:latin typeface="Arial"/>
              </a:endParaRPr>
            </a:p>
          </p:txBody>
        </p:sp>
        <p:pic>
          <p:nvPicPr>
            <p:cNvPr id="2" name="Picture 1"/>
            <p:cNvPicPr>
              <a:picLocks noChangeAspect="1"/>
            </p:cNvPicPr>
            <p:nvPr/>
          </p:nvPicPr>
          <p:blipFill>
            <a:blip r:embed="rId3"/>
            <a:stretch>
              <a:fillRect/>
            </a:stretch>
          </p:blipFill>
          <p:spPr>
            <a:xfrm>
              <a:off x="808983" y="1981613"/>
              <a:ext cx="669177" cy="64874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52" name="Group 1"/>
          <p:cNvGrpSpPr/>
          <p:nvPr/>
        </p:nvGrpSpPr>
        <p:grpSpPr>
          <a:xfrm>
            <a:off x="442440" y="1334048"/>
            <a:ext cx="11058480" cy="3552560"/>
            <a:chOff x="442440" y="596520"/>
            <a:chExt cx="11058480" cy="3552560"/>
          </a:xfrm>
        </p:grpSpPr>
        <p:sp>
          <p:nvSpPr>
            <p:cNvPr id="153" name="CustomShape 2"/>
            <p:cNvSpPr/>
            <p:nvPr/>
          </p:nvSpPr>
          <p:spPr>
            <a:xfrm>
              <a:off x="810000" y="1054080"/>
              <a:ext cx="10690920" cy="3095000"/>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p:style>
        </p:sp>
        <p:sp>
          <p:nvSpPr>
            <p:cNvPr id="154" name="CustomShape 3"/>
            <p:cNvSpPr/>
            <p:nvPr/>
          </p:nvSpPr>
          <p:spPr>
            <a:xfrm>
              <a:off x="1400040" y="1054080"/>
              <a:ext cx="4843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3600" b="1" strike="noStrike" spc="-1">
                  <a:solidFill>
                    <a:srgbClr val="11AD9A"/>
                  </a:solidFill>
                  <a:latin typeface="Calibri"/>
                </a:rPr>
                <a:t>Assessing Your Learning </a:t>
              </a:r>
              <a:endParaRPr lang="en-IN" sz="3600" b="0" strike="noStrike" spc="-1">
                <a:latin typeface="Arial"/>
              </a:endParaRPr>
            </a:p>
          </p:txBody>
        </p:sp>
        <p:pic>
          <p:nvPicPr>
            <p:cNvPr id="155" name="Picture 9" descr="Icon&#10;&#10;Description automatically generated"/>
            <p:cNvPicPr/>
            <p:nvPr/>
          </p:nvPicPr>
          <p:blipFill>
            <a:blip r:embed="rId2"/>
            <a:stretch/>
          </p:blipFill>
          <p:spPr>
            <a:xfrm>
              <a:off x="442440" y="596520"/>
              <a:ext cx="1086480" cy="1086480"/>
            </a:xfrm>
            <a:prstGeom prst="rect">
              <a:avLst/>
            </a:prstGeom>
            <a:ln>
              <a:noFill/>
            </a:ln>
          </p:spPr>
        </p:pic>
      </p:grpSp>
      <p:sp>
        <p:nvSpPr>
          <p:cNvPr id="156" name="CustomShape 4"/>
          <p:cNvSpPr/>
          <p:nvPr/>
        </p:nvSpPr>
        <p:spPr>
          <a:xfrm>
            <a:off x="1295640" y="2420888"/>
            <a:ext cx="98197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11AD9A"/>
              </a:buClr>
              <a:buFont typeface="Calibri Light"/>
              <a:buAutoNum type="arabicPeriod"/>
            </a:pPr>
            <a:r>
              <a:rPr lang="en-US" sz="2400" b="0" strike="noStrike" spc="-1" dirty="0">
                <a:solidFill>
                  <a:srgbClr val="000000"/>
                </a:solidFill>
                <a:latin typeface="Calibri"/>
              </a:rPr>
              <a:t>What were the superpowers?</a:t>
            </a:r>
            <a:endParaRPr lang="en-IN" sz="2400" b="0" strike="noStrike" spc="-1" dirty="0">
              <a:latin typeface="Arial"/>
            </a:endParaRPr>
          </a:p>
          <a:p>
            <a:pPr marL="343080" indent="-342720">
              <a:lnSpc>
                <a:spcPct val="100000"/>
              </a:lnSpc>
              <a:buClr>
                <a:srgbClr val="11AD9A"/>
              </a:buClr>
              <a:buFont typeface="Calibri Light"/>
              <a:buAutoNum type="arabicPeriod"/>
            </a:pPr>
            <a:r>
              <a:rPr lang="en-US" sz="2400" b="0" strike="noStrike" spc="-1" dirty="0">
                <a:solidFill>
                  <a:srgbClr val="000000"/>
                </a:solidFill>
                <a:latin typeface="Calibri"/>
              </a:rPr>
              <a:t>Explain international relations.</a:t>
            </a:r>
            <a:endParaRPr lang="en-IN" sz="2400" b="0" strike="noStrike" spc="-1" dirty="0">
              <a:latin typeface="Arial"/>
            </a:endParaRPr>
          </a:p>
          <a:p>
            <a:pPr marL="343080" indent="-342720">
              <a:lnSpc>
                <a:spcPct val="100000"/>
              </a:lnSpc>
              <a:buClr>
                <a:srgbClr val="11AD9A"/>
              </a:buClr>
              <a:buFont typeface="Calibri Light"/>
              <a:buAutoNum type="arabicPeriod"/>
            </a:pPr>
            <a:r>
              <a:rPr lang="en-US" sz="2400" b="0" strike="noStrike" spc="-1" dirty="0">
                <a:solidFill>
                  <a:srgbClr val="000000"/>
                </a:solidFill>
                <a:latin typeface="Calibri"/>
              </a:rPr>
              <a:t>Define the Cold War.</a:t>
            </a:r>
            <a:endParaRPr lang="en-IN" sz="2400" b="0" strike="noStrike" spc="-1" dirty="0">
              <a:latin typeface="Arial"/>
            </a:endParaRPr>
          </a:p>
          <a:p>
            <a:pPr marL="343080" indent="-342720">
              <a:lnSpc>
                <a:spcPct val="100000"/>
              </a:lnSpc>
              <a:buClr>
                <a:srgbClr val="11AD9A"/>
              </a:buClr>
              <a:buFont typeface="Calibri Light"/>
              <a:buAutoNum type="arabicPeriod"/>
            </a:pPr>
            <a:r>
              <a:rPr lang="en-US" sz="2400" b="0" strike="noStrike" spc="-1" dirty="0">
                <a:solidFill>
                  <a:srgbClr val="000000"/>
                </a:solidFill>
                <a:latin typeface="Calibri"/>
              </a:rPr>
              <a:t>List three of the causes of the Cold War.</a:t>
            </a:r>
            <a:endParaRPr lang="en-IN" sz="2400" b="0" strike="noStrike" spc="-1" dirty="0">
              <a:latin typeface="Arial"/>
            </a:endParaRPr>
          </a:p>
          <a:p>
            <a:pPr marL="343080" indent="-342720">
              <a:lnSpc>
                <a:spcPct val="100000"/>
              </a:lnSpc>
              <a:buClr>
                <a:srgbClr val="11AD9A"/>
              </a:buClr>
              <a:buFont typeface="Calibri Light"/>
              <a:buAutoNum type="arabicPeriod"/>
            </a:pPr>
            <a:r>
              <a:rPr lang="en-US" sz="2400" b="0" strike="noStrike" spc="-1" dirty="0">
                <a:solidFill>
                  <a:srgbClr val="000000"/>
                </a:solidFill>
                <a:latin typeface="Calibri"/>
              </a:rPr>
              <a:t>Explain the difference between the Marshall Plan and the Truman Doctrine.	</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533520" y="701640"/>
            <a:ext cx="1156716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Why was the Cold War Important?</a:t>
            </a:r>
            <a:endParaRPr lang="en-IN" sz="4000" b="0" strike="noStrike" spc="-1" dirty="0">
              <a:latin typeface="Arial"/>
            </a:endParaRPr>
          </a:p>
        </p:txBody>
      </p:sp>
      <p:pic>
        <p:nvPicPr>
          <p:cNvPr id="158" name="Picture 2"/>
          <p:cNvPicPr/>
          <p:nvPr/>
        </p:nvPicPr>
        <p:blipFill>
          <a:blip r:embed="rId2"/>
          <a:stretch/>
        </p:blipFill>
        <p:spPr>
          <a:xfrm>
            <a:off x="380880" y="2371680"/>
            <a:ext cx="11429640" cy="21142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533520" y="783720"/>
            <a:ext cx="104904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Why was the Cold War Important?</a:t>
            </a:r>
            <a:endParaRPr lang="en-IN" sz="4000" b="0" strike="noStrike" spc="-1" dirty="0">
              <a:latin typeface="Arial"/>
            </a:endParaRPr>
          </a:p>
        </p:txBody>
      </p:sp>
      <p:sp>
        <p:nvSpPr>
          <p:cNvPr id="164" name="CustomShape 6"/>
          <p:cNvSpPr/>
          <p:nvPr/>
        </p:nvSpPr>
        <p:spPr>
          <a:xfrm>
            <a:off x="1865880" y="2297520"/>
            <a:ext cx="8316000" cy="9645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000" b="1" strike="noStrike" spc="-1" dirty="0">
                <a:solidFill>
                  <a:srgbClr val="000000"/>
                </a:solidFill>
                <a:latin typeface="Calibri"/>
              </a:rPr>
              <a:t>Arms race </a:t>
            </a:r>
            <a:r>
              <a:rPr lang="en-IE" sz="2000" b="0" strike="noStrike" spc="-1" dirty="0">
                <a:solidFill>
                  <a:srgbClr val="000000"/>
                </a:solidFill>
                <a:latin typeface="Calibri"/>
              </a:rPr>
              <a:t>between USA and USSR</a:t>
            </a:r>
            <a:endParaRPr lang="en-IN" sz="2000" b="0" strike="noStrike" spc="-1" dirty="0">
              <a:latin typeface="Arial"/>
            </a:endParaRPr>
          </a:p>
          <a:p>
            <a:pPr marL="285840" indent="-285480">
              <a:lnSpc>
                <a:spcPct val="150000"/>
              </a:lnSpc>
              <a:buClr>
                <a:srgbClr val="000000"/>
              </a:buClr>
              <a:buFont typeface="Arial"/>
              <a:buChar char="•"/>
            </a:pPr>
            <a:r>
              <a:rPr lang="en-IE" sz="2000" b="1" strike="noStrike" spc="-1" dirty="0">
                <a:solidFill>
                  <a:srgbClr val="000000"/>
                </a:solidFill>
                <a:latin typeface="Calibri"/>
              </a:rPr>
              <a:t>Hydrogen bombs </a:t>
            </a:r>
            <a:r>
              <a:rPr lang="en-IE" sz="2000" b="0" strike="noStrike" spc="-1" dirty="0">
                <a:solidFill>
                  <a:srgbClr val="000000"/>
                </a:solidFill>
                <a:latin typeface="Calibri"/>
              </a:rPr>
              <a:t>(H-bombs) and </a:t>
            </a:r>
            <a:r>
              <a:rPr lang="en-IE" sz="2000" b="1" strike="noStrike" spc="-1" dirty="0">
                <a:solidFill>
                  <a:srgbClr val="000000"/>
                </a:solidFill>
                <a:latin typeface="Calibri"/>
              </a:rPr>
              <a:t>intercontinental ballistic missiles </a:t>
            </a:r>
            <a:r>
              <a:rPr lang="en-IE" sz="2000" b="0" strike="noStrike" spc="-1" dirty="0">
                <a:solidFill>
                  <a:srgbClr val="000000"/>
                </a:solidFill>
                <a:latin typeface="Calibri"/>
              </a:rPr>
              <a:t>(ICBMs)</a:t>
            </a:r>
            <a:endParaRPr lang="en-IN" sz="2000" b="0" strike="noStrike" spc="-1" dirty="0">
              <a:latin typeface="Arial"/>
            </a:endParaRPr>
          </a:p>
        </p:txBody>
      </p:sp>
      <p:pic>
        <p:nvPicPr>
          <p:cNvPr id="165" name="Picture 2"/>
          <p:cNvPicPr/>
          <p:nvPr/>
        </p:nvPicPr>
        <p:blipFill>
          <a:blip r:embed="rId2"/>
          <a:stretch/>
        </p:blipFill>
        <p:spPr>
          <a:xfrm>
            <a:off x="1843920" y="3555000"/>
            <a:ext cx="8503920" cy="2602800"/>
          </a:xfrm>
          <a:prstGeom prst="rect">
            <a:avLst/>
          </a:prstGeom>
          <a:ln>
            <a:noFill/>
          </a:ln>
        </p:spPr>
      </p:pic>
      <p:grpSp>
        <p:nvGrpSpPr>
          <p:cNvPr id="2" name="Group 1"/>
          <p:cNvGrpSpPr/>
          <p:nvPr/>
        </p:nvGrpSpPr>
        <p:grpSpPr>
          <a:xfrm>
            <a:off x="1131751" y="1646765"/>
            <a:ext cx="6718769" cy="662149"/>
            <a:chOff x="1131751" y="1646765"/>
            <a:chExt cx="6718769" cy="662149"/>
          </a:xfrm>
        </p:grpSpPr>
        <p:sp>
          <p:nvSpPr>
            <p:cNvPr id="163" name="CustomShape 5"/>
            <p:cNvSpPr/>
            <p:nvPr/>
          </p:nvSpPr>
          <p:spPr>
            <a:xfrm>
              <a:off x="1864440" y="1719360"/>
              <a:ext cx="598608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2800" b="0" strike="noStrike" spc="-1" dirty="0">
                  <a:solidFill>
                    <a:srgbClr val="000000"/>
                  </a:solidFill>
                  <a:latin typeface="Calibri"/>
                </a:rPr>
                <a:t>Danger of nuclear war</a:t>
              </a:r>
              <a:endParaRPr lang="en-IN" sz="2800" b="0" strike="noStrike" spc="-1" dirty="0">
                <a:latin typeface="Arial"/>
              </a:endParaRPr>
            </a:p>
          </p:txBody>
        </p:sp>
        <p:pic>
          <p:nvPicPr>
            <p:cNvPr id="9" name="Picture 8"/>
            <p:cNvPicPr>
              <a:picLocks noChangeAspect="1"/>
            </p:cNvPicPr>
            <p:nvPr/>
          </p:nvPicPr>
          <p:blipFill>
            <a:blip r:embed="rId3"/>
            <a:stretch>
              <a:fillRect/>
            </a:stretch>
          </p:blipFill>
          <p:spPr>
            <a:xfrm>
              <a:off x="1131751" y="1646765"/>
              <a:ext cx="683170" cy="66214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961920" y="766440"/>
            <a:ext cx="77338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Art and Propaganda</a:t>
            </a:r>
            <a:endParaRPr lang="en-IN" sz="4000" b="0" strike="noStrike" spc="-1" dirty="0">
              <a:latin typeface="Arial"/>
            </a:endParaRPr>
          </a:p>
        </p:txBody>
      </p:sp>
      <p:sp>
        <p:nvSpPr>
          <p:cNvPr id="170" name="CustomShape 5"/>
          <p:cNvSpPr/>
          <p:nvPr/>
        </p:nvSpPr>
        <p:spPr>
          <a:xfrm>
            <a:off x="1010520" y="1478160"/>
            <a:ext cx="54036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4200" indent="-213840">
              <a:lnSpc>
                <a:spcPct val="100000"/>
              </a:lnSpc>
              <a:buClr>
                <a:srgbClr val="000000"/>
              </a:buClr>
              <a:buFont typeface="Wingdings" charset="2"/>
              <a:buChar char=""/>
            </a:pPr>
            <a:r>
              <a:rPr lang="en-IE" sz="2000" b="1" strike="noStrike" spc="-1" dirty="0">
                <a:solidFill>
                  <a:srgbClr val="000000"/>
                </a:solidFill>
                <a:latin typeface="Calibri"/>
              </a:rPr>
              <a:t>Contributed to tensions between both sides</a:t>
            </a:r>
            <a:endParaRPr lang="en-IN" sz="2000" b="0" strike="noStrike" spc="-1" dirty="0">
              <a:latin typeface="Arial"/>
            </a:endParaRPr>
          </a:p>
        </p:txBody>
      </p:sp>
      <p:sp>
        <p:nvSpPr>
          <p:cNvPr id="172" name="CustomShape 6"/>
          <p:cNvSpPr/>
          <p:nvPr/>
        </p:nvSpPr>
        <p:spPr>
          <a:xfrm>
            <a:off x="1010520" y="2328840"/>
            <a:ext cx="3731760" cy="209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200" b="0" strike="noStrike" spc="-1" dirty="0">
                <a:solidFill>
                  <a:srgbClr val="000000"/>
                </a:solidFill>
                <a:latin typeface="Calibri"/>
              </a:rPr>
              <a:t>Books, movies and propaganda</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Stories about capitalist and communist </a:t>
            </a:r>
            <a:r>
              <a:rPr lang="en-IE" sz="2200" b="1" strike="noStrike" spc="-1" dirty="0">
                <a:solidFill>
                  <a:srgbClr val="000000"/>
                </a:solidFill>
                <a:latin typeface="Calibri"/>
              </a:rPr>
              <a:t>ways of life</a:t>
            </a:r>
            <a:endParaRPr lang="en-IN" sz="2200" b="0" strike="noStrike" spc="-1" dirty="0">
              <a:latin typeface="Arial"/>
            </a:endParaRPr>
          </a:p>
        </p:txBody>
      </p:sp>
      <p:pic>
        <p:nvPicPr>
          <p:cNvPr id="9" name="Picture 8"/>
          <p:cNvPicPr>
            <a:picLocks noChangeAspect="1"/>
          </p:cNvPicPr>
          <p:nvPr/>
        </p:nvPicPr>
        <p:blipFill>
          <a:blip r:embed="rId2"/>
          <a:stretch>
            <a:fillRect/>
          </a:stretch>
        </p:blipFill>
        <p:spPr>
          <a:xfrm>
            <a:off x="336865" y="818399"/>
            <a:ext cx="602988" cy="59592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5880" y="1988840"/>
            <a:ext cx="5933318" cy="4477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CustomShape 1"/>
          <p:cNvSpPr/>
          <p:nvPr/>
        </p:nvSpPr>
        <p:spPr>
          <a:xfrm>
            <a:off x="1019160" y="82476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FFC000"/>
                </a:solidFill>
                <a:latin typeface="Calibri"/>
              </a:rPr>
              <a:t>The Space Race</a:t>
            </a:r>
            <a:endParaRPr lang="en-IN" sz="4000" b="0" strike="noStrike" spc="-1">
              <a:latin typeface="Arial"/>
            </a:endParaRPr>
          </a:p>
        </p:txBody>
      </p:sp>
      <p:pic>
        <p:nvPicPr>
          <p:cNvPr id="177" name="Picture 6"/>
          <p:cNvPicPr/>
          <p:nvPr/>
        </p:nvPicPr>
        <p:blipFill>
          <a:blip r:embed="rId2"/>
          <a:stretch/>
        </p:blipFill>
        <p:spPr>
          <a:xfrm rot="358200">
            <a:off x="7449120" y="2120400"/>
            <a:ext cx="4298400" cy="3130920"/>
          </a:xfrm>
          <a:prstGeom prst="rect">
            <a:avLst/>
          </a:prstGeom>
          <a:ln>
            <a:noFill/>
          </a:ln>
        </p:spPr>
      </p:pic>
      <p:pic>
        <p:nvPicPr>
          <p:cNvPr id="178" name="Picture 1"/>
          <p:cNvPicPr/>
          <p:nvPr/>
        </p:nvPicPr>
        <p:blipFill>
          <a:blip r:embed="rId3"/>
          <a:stretch/>
        </p:blipFill>
        <p:spPr>
          <a:xfrm>
            <a:off x="419040" y="2308680"/>
            <a:ext cx="6557400" cy="2558160"/>
          </a:xfrm>
          <a:prstGeom prst="rect">
            <a:avLst/>
          </a:prstGeom>
          <a:ln>
            <a:noFill/>
          </a:ln>
        </p:spPr>
      </p:pic>
      <p:pic>
        <p:nvPicPr>
          <p:cNvPr id="8" name="Picture 7"/>
          <p:cNvPicPr>
            <a:picLocks noChangeAspect="1"/>
          </p:cNvPicPr>
          <p:nvPr/>
        </p:nvPicPr>
        <p:blipFill>
          <a:blip r:embed="rId4"/>
          <a:stretch>
            <a:fillRect/>
          </a:stretch>
        </p:blipFill>
        <p:spPr>
          <a:xfrm>
            <a:off x="360681" y="857973"/>
            <a:ext cx="647700" cy="633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CustomShape 1"/>
          <p:cNvSpPr/>
          <p:nvPr/>
        </p:nvSpPr>
        <p:spPr>
          <a:xfrm>
            <a:off x="1047600" y="85392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Conflict in the Cold War</a:t>
            </a:r>
            <a:endParaRPr lang="en-IN" sz="4000" b="0" strike="noStrike" spc="-1" dirty="0">
              <a:latin typeface="Arial"/>
            </a:endParaRPr>
          </a:p>
        </p:txBody>
      </p:sp>
      <p:sp>
        <p:nvSpPr>
          <p:cNvPr id="183" name="CustomShape 5"/>
          <p:cNvSpPr/>
          <p:nvPr/>
        </p:nvSpPr>
        <p:spPr>
          <a:xfrm>
            <a:off x="1477080" y="2001240"/>
            <a:ext cx="1803240" cy="639000"/>
          </a:xfrm>
          <a:prstGeom prst="rect">
            <a:avLst/>
          </a:prstGeom>
          <a:solidFill>
            <a:srgbClr val="D5DFB5"/>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800" b="0" strike="noStrike" spc="-1" dirty="0">
                <a:solidFill>
                  <a:srgbClr val="000000"/>
                </a:solidFill>
                <a:latin typeface="Calibri"/>
              </a:rPr>
              <a:t>The Berlin Blockade</a:t>
            </a:r>
            <a:endParaRPr lang="en-IN" sz="1800" b="0" strike="noStrike" spc="-1" dirty="0">
              <a:latin typeface="Arial"/>
            </a:endParaRPr>
          </a:p>
        </p:txBody>
      </p:sp>
      <p:sp>
        <p:nvSpPr>
          <p:cNvPr id="184" name="CustomShape 6"/>
          <p:cNvSpPr/>
          <p:nvPr/>
        </p:nvSpPr>
        <p:spPr>
          <a:xfrm>
            <a:off x="4296960" y="2110320"/>
            <a:ext cx="1803240" cy="364680"/>
          </a:xfrm>
          <a:prstGeom prst="rect">
            <a:avLst/>
          </a:prstGeom>
          <a:solidFill>
            <a:srgbClr val="D5DFB5"/>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800" b="0" strike="noStrike" spc="-1">
                <a:solidFill>
                  <a:srgbClr val="000000"/>
                </a:solidFill>
                <a:latin typeface="Calibri"/>
              </a:rPr>
              <a:t>The Korean War</a:t>
            </a:r>
            <a:endParaRPr lang="en-IN" sz="1800" b="0" strike="noStrike" spc="-1">
              <a:latin typeface="Arial"/>
            </a:endParaRPr>
          </a:p>
        </p:txBody>
      </p:sp>
      <p:sp>
        <p:nvSpPr>
          <p:cNvPr id="185" name="CustomShape 7"/>
          <p:cNvSpPr/>
          <p:nvPr/>
        </p:nvSpPr>
        <p:spPr>
          <a:xfrm>
            <a:off x="7116480" y="2001240"/>
            <a:ext cx="2185200" cy="639000"/>
          </a:xfrm>
          <a:prstGeom prst="rect">
            <a:avLst/>
          </a:prstGeom>
          <a:solidFill>
            <a:srgbClr val="D5DFB5"/>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800" b="0" strike="noStrike" spc="-1">
                <a:solidFill>
                  <a:srgbClr val="000000"/>
                </a:solidFill>
                <a:latin typeface="Calibri"/>
              </a:rPr>
              <a:t>The Cuban Missile Crisis</a:t>
            </a:r>
            <a:endParaRPr lang="en-IN" sz="1800" b="0" strike="noStrike" spc="-1">
              <a:latin typeface="Arial"/>
            </a:endParaRPr>
          </a:p>
        </p:txBody>
      </p:sp>
      <p:sp>
        <p:nvSpPr>
          <p:cNvPr id="186" name="CustomShape 8"/>
          <p:cNvSpPr/>
          <p:nvPr/>
        </p:nvSpPr>
        <p:spPr>
          <a:xfrm>
            <a:off x="1284480" y="3012840"/>
            <a:ext cx="438192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4200" indent="-213840">
              <a:lnSpc>
                <a:spcPct val="100000"/>
              </a:lnSpc>
              <a:buClr>
                <a:srgbClr val="000000"/>
              </a:buClr>
              <a:buFont typeface="Wingdings" charset="2"/>
              <a:buChar char=""/>
            </a:pPr>
            <a:r>
              <a:rPr lang="en-IE" sz="2000" b="1" strike="noStrike" spc="-1" dirty="0">
                <a:solidFill>
                  <a:srgbClr val="000000"/>
                </a:solidFill>
                <a:latin typeface="Calibri"/>
              </a:rPr>
              <a:t>These conflicts brought the world to the edge of a world war</a:t>
            </a:r>
            <a:endParaRPr lang="en-IN" sz="2000" b="0" strike="noStrike" spc="-1" dirty="0">
              <a:latin typeface="Arial"/>
            </a:endParaRPr>
          </a:p>
        </p:txBody>
      </p:sp>
      <p:pic>
        <p:nvPicPr>
          <p:cNvPr id="187" name="Picture 14"/>
          <p:cNvPicPr/>
          <p:nvPr/>
        </p:nvPicPr>
        <p:blipFill>
          <a:blip r:embed="rId2"/>
          <a:stretch/>
        </p:blipFill>
        <p:spPr>
          <a:xfrm>
            <a:off x="6265080" y="2808000"/>
            <a:ext cx="4669200" cy="3129840"/>
          </a:xfrm>
          <a:prstGeom prst="rect">
            <a:avLst/>
          </a:prstGeom>
          <a:ln>
            <a:noFill/>
          </a:ln>
        </p:spPr>
      </p:pic>
      <p:pic>
        <p:nvPicPr>
          <p:cNvPr id="11" name="Picture 10"/>
          <p:cNvPicPr>
            <a:picLocks noChangeAspect="1"/>
          </p:cNvPicPr>
          <p:nvPr/>
        </p:nvPicPr>
        <p:blipFill>
          <a:blip r:embed="rId3"/>
          <a:stretch>
            <a:fillRect/>
          </a:stretch>
        </p:blipFill>
        <p:spPr>
          <a:xfrm>
            <a:off x="368188" y="905016"/>
            <a:ext cx="669177" cy="648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
          <p:cNvGrpSpPr/>
          <p:nvPr/>
        </p:nvGrpSpPr>
        <p:grpSpPr>
          <a:xfrm>
            <a:off x="442440" y="1700808"/>
            <a:ext cx="11058480" cy="3086704"/>
            <a:chOff x="442440" y="918360"/>
            <a:chExt cx="11058480" cy="3086704"/>
          </a:xfrm>
        </p:grpSpPr>
        <p:sp>
          <p:nvSpPr>
            <p:cNvPr id="189" name="CustomShape 2"/>
            <p:cNvSpPr/>
            <p:nvPr/>
          </p:nvSpPr>
          <p:spPr>
            <a:xfrm>
              <a:off x="810000" y="1375920"/>
              <a:ext cx="10690920" cy="2629144"/>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p:style>
        </p:sp>
        <p:sp>
          <p:nvSpPr>
            <p:cNvPr id="190" name="CustomShape 3"/>
            <p:cNvSpPr/>
            <p:nvPr/>
          </p:nvSpPr>
          <p:spPr>
            <a:xfrm>
              <a:off x="1400040" y="1375920"/>
              <a:ext cx="4843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3600" b="1" strike="noStrike" spc="-1">
                  <a:solidFill>
                    <a:srgbClr val="11AD9A"/>
                  </a:solidFill>
                  <a:latin typeface="Calibri"/>
                </a:rPr>
                <a:t>Assessing Your Learning </a:t>
              </a:r>
              <a:endParaRPr lang="en-IN" sz="3600" b="0" strike="noStrike" spc="-1">
                <a:latin typeface="Arial"/>
              </a:endParaRPr>
            </a:p>
          </p:txBody>
        </p:sp>
        <p:pic>
          <p:nvPicPr>
            <p:cNvPr id="191" name="Picture 6" descr="Icon&#10;&#10;Description automatically generated"/>
            <p:cNvPicPr/>
            <p:nvPr/>
          </p:nvPicPr>
          <p:blipFill>
            <a:blip r:embed="rId2"/>
            <a:stretch/>
          </p:blipFill>
          <p:spPr>
            <a:xfrm>
              <a:off x="442440" y="918360"/>
              <a:ext cx="1086480" cy="1086480"/>
            </a:xfrm>
            <a:prstGeom prst="rect">
              <a:avLst/>
            </a:prstGeom>
            <a:ln>
              <a:noFill/>
            </a:ln>
          </p:spPr>
        </p:pic>
      </p:grpSp>
      <p:sp>
        <p:nvSpPr>
          <p:cNvPr id="192" name="CustomShape 4"/>
          <p:cNvSpPr/>
          <p:nvPr/>
        </p:nvSpPr>
        <p:spPr>
          <a:xfrm>
            <a:off x="1295640" y="2787648"/>
            <a:ext cx="9702000" cy="179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11AD9A"/>
              </a:buClr>
              <a:buFont typeface="Calibri Light"/>
              <a:buAutoNum type="arabicPeriod"/>
            </a:pPr>
            <a:r>
              <a:rPr lang="en-US" sz="2800" b="0" strike="noStrike" spc="-1">
                <a:solidFill>
                  <a:srgbClr val="000000"/>
                </a:solidFill>
                <a:latin typeface="Calibri"/>
              </a:rPr>
              <a:t>Why was the Cold War important?</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How did the Cold War influence books and movies?</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What was the Space Race?</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How did the Cold War influence the Space Race?</a:t>
            </a:r>
            <a:endParaRPr lang="en-IN"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 name="CustomShape 1"/>
          <p:cNvSpPr/>
          <p:nvPr/>
        </p:nvSpPr>
        <p:spPr>
          <a:xfrm>
            <a:off x="561960" y="686880"/>
            <a:ext cx="1165824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What was the Importance of the Berlin Blockade, 1948–49?</a:t>
            </a:r>
            <a:endParaRPr lang="en-IN" sz="4000" b="0" strike="noStrike" spc="-1" dirty="0">
              <a:latin typeface="Arial"/>
            </a:endParaRPr>
          </a:p>
        </p:txBody>
      </p:sp>
      <p:sp>
        <p:nvSpPr>
          <p:cNvPr id="194" name="CustomShape 2"/>
          <p:cNvSpPr/>
          <p:nvPr/>
        </p:nvSpPr>
        <p:spPr>
          <a:xfrm>
            <a:off x="537840" y="2082960"/>
            <a:ext cx="3133440" cy="17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200" b="0" strike="noStrike" spc="-1" dirty="0">
                <a:solidFill>
                  <a:srgbClr val="000000"/>
                </a:solidFill>
                <a:latin typeface="Calibri"/>
              </a:rPr>
              <a:t>Germany divided into </a:t>
            </a:r>
            <a:r>
              <a:rPr lang="en-IE" sz="2200" b="1" strike="noStrike" spc="-1" dirty="0">
                <a:solidFill>
                  <a:srgbClr val="000000"/>
                </a:solidFill>
                <a:latin typeface="Calibri"/>
              </a:rPr>
              <a:t>4 occupied zones </a:t>
            </a:r>
            <a:r>
              <a:rPr lang="en-IE" sz="2200" b="0" strike="noStrike" spc="-1" dirty="0">
                <a:solidFill>
                  <a:srgbClr val="000000"/>
                </a:solidFill>
                <a:latin typeface="Calibri"/>
              </a:rPr>
              <a:t>after WWII</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Berlin divided into </a:t>
            </a:r>
            <a:r>
              <a:rPr lang="en-IE" sz="2200" b="1" strike="noStrike" spc="-1" dirty="0">
                <a:solidFill>
                  <a:srgbClr val="000000"/>
                </a:solidFill>
                <a:latin typeface="Calibri"/>
              </a:rPr>
              <a:t>4 sectors</a:t>
            </a:r>
            <a:endParaRPr lang="en-IN" sz="2200" b="0" strike="noStrike" spc="-1" dirty="0">
              <a:latin typeface="Arial"/>
            </a:endParaRPr>
          </a:p>
        </p:txBody>
      </p:sp>
      <p:pic>
        <p:nvPicPr>
          <p:cNvPr id="2" name="Picture 1"/>
          <p:cNvPicPr>
            <a:picLocks noChangeAspect="1"/>
          </p:cNvPicPr>
          <p:nvPr/>
        </p:nvPicPr>
        <p:blipFill>
          <a:blip r:embed="rId2"/>
          <a:stretch>
            <a:fillRect/>
          </a:stretch>
        </p:blipFill>
        <p:spPr>
          <a:xfrm>
            <a:off x="4151784" y="1772816"/>
            <a:ext cx="6843977" cy="4536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 name="CustomShape 1"/>
          <p:cNvSpPr/>
          <p:nvPr/>
        </p:nvSpPr>
        <p:spPr>
          <a:xfrm>
            <a:off x="533520" y="76320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How </a:t>
            </a:r>
            <a:r>
              <a:rPr lang="en-US" sz="4000" b="1" spc="-1" dirty="0">
                <a:solidFill>
                  <a:srgbClr val="FFC000"/>
                </a:solidFill>
                <a:latin typeface="Calibri"/>
              </a:rPr>
              <a:t>S</a:t>
            </a:r>
            <a:r>
              <a:rPr lang="en-US" sz="4000" b="1" strike="noStrike" spc="-1" dirty="0">
                <a:solidFill>
                  <a:srgbClr val="FFC000"/>
                </a:solidFill>
                <a:latin typeface="Calibri"/>
              </a:rPr>
              <a:t>hould Germany be Treated after the War?</a:t>
            </a:r>
            <a:endParaRPr lang="en-IN" sz="4000" b="0" strike="noStrike" spc="-1" dirty="0">
              <a:latin typeface="Arial"/>
            </a:endParaRPr>
          </a:p>
        </p:txBody>
      </p:sp>
      <p:pic>
        <p:nvPicPr>
          <p:cNvPr id="197" name="Picture 2"/>
          <p:cNvPicPr/>
          <p:nvPr/>
        </p:nvPicPr>
        <p:blipFill>
          <a:blip r:embed="rId2"/>
          <a:stretch/>
        </p:blipFill>
        <p:spPr>
          <a:xfrm>
            <a:off x="428760" y="2905200"/>
            <a:ext cx="8559000" cy="1523520"/>
          </a:xfrm>
          <a:prstGeom prst="rect">
            <a:avLst/>
          </a:prstGeom>
          <a:ln>
            <a:noFill/>
          </a:ln>
        </p:spPr>
      </p:pic>
      <p:pic>
        <p:nvPicPr>
          <p:cNvPr id="198" name="Picture 3"/>
          <p:cNvPicPr/>
          <p:nvPr/>
        </p:nvPicPr>
        <p:blipFill>
          <a:blip r:embed="rId3"/>
          <a:stretch/>
        </p:blipFill>
        <p:spPr>
          <a:xfrm>
            <a:off x="9752760" y="1691640"/>
            <a:ext cx="1743480" cy="47372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 name="CustomShape 1"/>
          <p:cNvSpPr/>
          <p:nvPr/>
        </p:nvSpPr>
        <p:spPr>
          <a:xfrm>
            <a:off x="533520" y="1039320"/>
            <a:ext cx="77338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4000" b="1" strike="noStrike" spc="-1" dirty="0">
                <a:solidFill>
                  <a:srgbClr val="FFC000"/>
                </a:solidFill>
                <a:latin typeface="Calibri"/>
              </a:rPr>
              <a:t>What Will I Learn?</a:t>
            </a:r>
            <a:endParaRPr lang="en-IN" sz="4000" b="0" strike="noStrike" spc="-1" dirty="0">
              <a:latin typeface="Arial"/>
            </a:endParaRPr>
          </a:p>
        </p:txBody>
      </p:sp>
      <p:sp>
        <p:nvSpPr>
          <p:cNvPr id="103" name="CustomShape 2"/>
          <p:cNvSpPr/>
          <p:nvPr/>
        </p:nvSpPr>
        <p:spPr>
          <a:xfrm>
            <a:off x="547929" y="2145961"/>
            <a:ext cx="5193720" cy="1445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200" b="0" strike="noStrike" spc="-1" dirty="0">
                <a:solidFill>
                  <a:srgbClr val="000000"/>
                </a:solidFill>
                <a:latin typeface="Calibri" panose="020F0502020204030204" pitchFamily="34" charset="0"/>
              </a:rPr>
              <a:t>Recognise the </a:t>
            </a:r>
            <a:r>
              <a:rPr lang="en-IE" sz="2200" b="1" strike="noStrike" spc="-1" dirty="0">
                <a:solidFill>
                  <a:srgbClr val="000000"/>
                </a:solidFill>
                <a:latin typeface="Calibri" panose="020F0502020204030204" pitchFamily="34" charset="0"/>
              </a:rPr>
              <a:t>importance of the Cold War</a:t>
            </a:r>
            <a:r>
              <a:rPr lang="en-IE" sz="2200" b="0" strike="noStrike" spc="-1" dirty="0">
                <a:solidFill>
                  <a:srgbClr val="000000"/>
                </a:solidFill>
                <a:latin typeface="Calibri" panose="020F0502020204030204" pitchFamily="34" charset="0"/>
              </a:rPr>
              <a:t> in </a:t>
            </a:r>
            <a:r>
              <a:rPr lang="en-IE" sz="2200" b="1" strike="noStrike" spc="-1" dirty="0">
                <a:solidFill>
                  <a:srgbClr val="000000"/>
                </a:solidFill>
                <a:latin typeface="Calibri" panose="020F0502020204030204" pitchFamily="34" charset="0"/>
              </a:rPr>
              <a:t>international relations</a:t>
            </a:r>
            <a:endParaRPr lang="en-IN" sz="2200" b="1" strike="noStrike" spc="-1" dirty="0">
              <a:latin typeface="Calibri" panose="020F0502020204030204" pitchFamily="34" charset="0"/>
            </a:endParaRPr>
          </a:p>
          <a:p>
            <a:pPr>
              <a:lnSpc>
                <a:spcPct val="100000"/>
              </a:lnSpc>
            </a:pPr>
            <a:endParaRPr lang="en-IN" sz="2200" b="0" strike="noStrike" spc="-1" dirty="0">
              <a:latin typeface="Calibri" panose="020F0502020204030204" pitchFamily="34" charset="0"/>
            </a:endParaRPr>
          </a:p>
          <a:p>
            <a:pPr marL="285840" indent="-285480">
              <a:lnSpc>
                <a:spcPct val="100000"/>
              </a:lnSpc>
              <a:buClr>
                <a:srgbClr val="000000"/>
              </a:buClr>
              <a:buFont typeface="Arial"/>
              <a:buChar char="•"/>
            </a:pPr>
            <a:r>
              <a:rPr lang="en-IE" sz="2200" b="0" strike="noStrike" spc="-1" dirty="0">
                <a:solidFill>
                  <a:srgbClr val="000000"/>
                </a:solidFill>
                <a:latin typeface="Calibri" panose="020F0502020204030204" pitchFamily="34" charset="0"/>
              </a:rPr>
              <a:t>Explore the Nature of History</a:t>
            </a:r>
            <a:endParaRPr lang="en-IN" sz="2200" b="0" strike="noStrike" spc="-1" dirty="0">
              <a:latin typeface="Calibri" panose="020F0502020204030204" pitchFamily="34" charset="0"/>
            </a:endParaRPr>
          </a:p>
        </p:txBody>
      </p:sp>
      <p:pic>
        <p:nvPicPr>
          <p:cNvPr id="104" name="Picture 2"/>
          <p:cNvPicPr/>
          <p:nvPr/>
        </p:nvPicPr>
        <p:blipFill>
          <a:blip r:embed="rId2">
            <a:extLst>
              <a:ext uri="{28A0092B-C50C-407E-A947-70E740481C1C}">
                <a14:useLocalDpi xmlns:a14="http://schemas.microsoft.com/office/drawing/2010/main" val="0"/>
              </a:ext>
            </a:extLst>
          </a:blip>
          <a:stretch>
            <a:fillRect/>
          </a:stretch>
        </p:blipFill>
        <p:spPr>
          <a:xfrm>
            <a:off x="7996320" y="1824391"/>
            <a:ext cx="2147400" cy="3532497"/>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 name="CustomShape 1"/>
          <p:cNvSpPr/>
          <p:nvPr/>
        </p:nvSpPr>
        <p:spPr>
          <a:xfrm>
            <a:off x="533520" y="76320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Blockade and Airlift</a:t>
            </a:r>
            <a:endParaRPr lang="en-IN" sz="4000" b="0" strike="noStrike" spc="-1" dirty="0">
              <a:latin typeface="Arial"/>
            </a:endParaRPr>
          </a:p>
        </p:txBody>
      </p:sp>
      <p:sp>
        <p:nvSpPr>
          <p:cNvPr id="200" name="CustomShape 2"/>
          <p:cNvSpPr/>
          <p:nvPr/>
        </p:nvSpPr>
        <p:spPr>
          <a:xfrm>
            <a:off x="623392" y="1496703"/>
            <a:ext cx="4355640" cy="3168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000" b="0" strike="noStrike" spc="-1" dirty="0">
                <a:solidFill>
                  <a:srgbClr val="000000"/>
                </a:solidFill>
                <a:latin typeface="Calibri"/>
              </a:rPr>
              <a:t>Americans and British launched a </a:t>
            </a:r>
            <a:r>
              <a:rPr lang="en-IE" sz="2000" b="1" strike="noStrike" spc="-1" dirty="0">
                <a:solidFill>
                  <a:srgbClr val="000000"/>
                </a:solidFill>
                <a:latin typeface="Calibri"/>
              </a:rPr>
              <a:t>new currency </a:t>
            </a:r>
            <a:r>
              <a:rPr lang="en-IE" sz="2000" b="0" strike="noStrike" spc="-1" dirty="0">
                <a:solidFill>
                  <a:srgbClr val="000000"/>
                </a:solidFill>
                <a:latin typeface="Calibri"/>
              </a:rPr>
              <a:t>– the Deutschmark</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Soviet Union </a:t>
            </a:r>
            <a:r>
              <a:rPr lang="en-IE" sz="2000" b="1" strike="noStrike" spc="-1" dirty="0">
                <a:solidFill>
                  <a:srgbClr val="000000"/>
                </a:solidFill>
                <a:latin typeface="Calibri"/>
              </a:rPr>
              <a:t>cut off </a:t>
            </a:r>
            <a:r>
              <a:rPr lang="en-IE" sz="2000" b="0" strike="noStrike" spc="-1" dirty="0">
                <a:solidFill>
                  <a:srgbClr val="000000"/>
                </a:solidFill>
                <a:latin typeface="Calibri"/>
              </a:rPr>
              <a:t>road, rail and canal links to West Berlin</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Also </a:t>
            </a:r>
            <a:r>
              <a:rPr lang="en-IE" sz="2000" b="1" strike="noStrike" spc="-1" dirty="0">
                <a:solidFill>
                  <a:srgbClr val="000000"/>
                </a:solidFill>
                <a:latin typeface="Calibri"/>
              </a:rPr>
              <a:t>cut off</a:t>
            </a:r>
            <a:r>
              <a:rPr lang="en-IE" sz="2000" b="0" strike="noStrike" spc="-1" dirty="0">
                <a:solidFill>
                  <a:srgbClr val="000000"/>
                </a:solidFill>
                <a:latin typeface="Calibri"/>
              </a:rPr>
              <a:t> power supplies from Soviet zone</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Allies use </a:t>
            </a:r>
            <a:r>
              <a:rPr lang="en-IE" sz="2000" b="1" strike="noStrike" spc="-1" dirty="0">
                <a:solidFill>
                  <a:srgbClr val="000000"/>
                </a:solidFill>
                <a:latin typeface="Calibri"/>
              </a:rPr>
              <a:t>airlift</a:t>
            </a:r>
            <a:r>
              <a:rPr lang="en-IE" sz="2000" b="0" strike="noStrike" spc="-1" dirty="0">
                <a:solidFill>
                  <a:srgbClr val="000000"/>
                </a:solidFill>
                <a:latin typeface="Calibri"/>
              </a:rPr>
              <a:t> to get supplies to West Berlin</a:t>
            </a:r>
            <a:endParaRPr lang="en-IN" sz="2000" b="0" strike="noStrike" spc="-1" dirty="0">
              <a:latin typeface="Arial"/>
            </a:endParaRPr>
          </a:p>
          <a:p>
            <a:pPr marL="285840" indent="-285480">
              <a:lnSpc>
                <a:spcPct val="100000"/>
              </a:lnSpc>
              <a:buClr>
                <a:srgbClr val="000000"/>
              </a:buClr>
              <a:buFont typeface="Arial"/>
              <a:buChar char="•"/>
            </a:pPr>
            <a:r>
              <a:rPr lang="en-IE" sz="2000" b="1" strike="noStrike" spc="-1" dirty="0">
                <a:solidFill>
                  <a:srgbClr val="000000"/>
                </a:solidFill>
                <a:latin typeface="Calibri"/>
              </a:rPr>
              <a:t>Operation </a:t>
            </a:r>
            <a:r>
              <a:rPr lang="en-IE" sz="2000" b="1" strike="noStrike" spc="-1" dirty="0" err="1">
                <a:solidFill>
                  <a:srgbClr val="000000"/>
                </a:solidFill>
                <a:latin typeface="Calibri"/>
              </a:rPr>
              <a:t>Vittles</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Into </a:t>
            </a:r>
            <a:r>
              <a:rPr lang="en-IE" sz="2000" b="1" strike="noStrike" spc="-1" dirty="0">
                <a:solidFill>
                  <a:srgbClr val="000000"/>
                </a:solidFill>
                <a:latin typeface="Calibri"/>
              </a:rPr>
              <a:t>3 airports </a:t>
            </a:r>
            <a:r>
              <a:rPr lang="en-IE" sz="2000" b="0" strike="noStrike" spc="-1" dirty="0">
                <a:solidFill>
                  <a:srgbClr val="000000"/>
                </a:solidFill>
                <a:latin typeface="Calibri"/>
              </a:rPr>
              <a:t>in West Berlin</a:t>
            </a:r>
            <a:endParaRPr lang="en-IN" sz="2000" b="0" strike="noStrike" spc="-1" dirty="0">
              <a:latin typeface="Arial"/>
            </a:endParaRPr>
          </a:p>
        </p:txBody>
      </p:sp>
      <p:pic>
        <p:nvPicPr>
          <p:cNvPr id="201" name="Picture 4"/>
          <p:cNvPicPr/>
          <p:nvPr/>
        </p:nvPicPr>
        <p:blipFill>
          <a:blip r:embed="rId2"/>
          <a:stretch/>
        </p:blipFill>
        <p:spPr>
          <a:xfrm>
            <a:off x="6600056" y="1268760"/>
            <a:ext cx="4246200" cy="3270600"/>
          </a:xfrm>
          <a:prstGeom prst="rect">
            <a:avLst/>
          </a:prstGeom>
          <a:ln>
            <a:noFill/>
          </a:ln>
        </p:spPr>
      </p:pic>
      <p:graphicFrame>
        <p:nvGraphicFramePr>
          <p:cNvPr id="202" name="Table 3"/>
          <p:cNvGraphicFramePr/>
          <p:nvPr>
            <p:extLst>
              <p:ext uri="{D42A27DB-BD31-4B8C-83A1-F6EECF244321}">
                <p14:modId xmlns:p14="http://schemas.microsoft.com/office/powerpoint/2010/main" val="3576068510"/>
              </p:ext>
            </p:extLst>
          </p:nvPr>
        </p:nvGraphicFramePr>
        <p:xfrm>
          <a:off x="2181960" y="4858200"/>
          <a:ext cx="7865640" cy="1483200"/>
        </p:xfrm>
        <a:graphic>
          <a:graphicData uri="http://schemas.openxmlformats.org/drawingml/2006/table">
            <a:tbl>
              <a:tblPr/>
              <a:tblGrid>
                <a:gridCol w="2104200">
                  <a:extLst>
                    <a:ext uri="{9D8B030D-6E8A-4147-A177-3AD203B41FA5}">
                      <a16:colId xmlns:a16="http://schemas.microsoft.com/office/drawing/2014/main" val="20000"/>
                    </a:ext>
                  </a:extLst>
                </a:gridCol>
                <a:gridCol w="1520280">
                  <a:extLst>
                    <a:ext uri="{9D8B030D-6E8A-4147-A177-3AD203B41FA5}">
                      <a16:colId xmlns:a16="http://schemas.microsoft.com/office/drawing/2014/main" val="20001"/>
                    </a:ext>
                  </a:extLst>
                </a:gridCol>
                <a:gridCol w="1277640">
                  <a:extLst>
                    <a:ext uri="{9D8B030D-6E8A-4147-A177-3AD203B41FA5}">
                      <a16:colId xmlns:a16="http://schemas.microsoft.com/office/drawing/2014/main" val="20002"/>
                    </a:ext>
                  </a:extLst>
                </a:gridCol>
                <a:gridCol w="1509120">
                  <a:extLst>
                    <a:ext uri="{9D8B030D-6E8A-4147-A177-3AD203B41FA5}">
                      <a16:colId xmlns:a16="http://schemas.microsoft.com/office/drawing/2014/main" val="20003"/>
                    </a:ext>
                  </a:extLst>
                </a:gridCol>
                <a:gridCol w="1454400">
                  <a:extLst>
                    <a:ext uri="{9D8B030D-6E8A-4147-A177-3AD203B41FA5}">
                      <a16:colId xmlns:a16="http://schemas.microsoft.com/office/drawing/2014/main" val="20004"/>
                    </a:ext>
                  </a:extLst>
                </a:gridCol>
              </a:tblGrid>
              <a:tr h="370800">
                <a:tc gridSpan="5">
                  <a:txBody>
                    <a:bodyPr/>
                    <a:lstStyle/>
                    <a:p>
                      <a:pPr algn="ctr">
                        <a:lnSpc>
                          <a:spcPct val="100000"/>
                        </a:lnSpc>
                      </a:pPr>
                      <a:r>
                        <a:rPr lang="en-IE" sz="1400" b="1" strike="noStrike" spc="-1" dirty="0">
                          <a:solidFill>
                            <a:srgbClr val="000000"/>
                          </a:solidFill>
                          <a:latin typeface="Calibri"/>
                        </a:rPr>
                        <a:t>THE BERLIN AIRLIFT, JUNE 1948 TO MAY 1949</a:t>
                      </a:r>
                      <a:endParaRPr lang="en-IN" sz="1400" b="0"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70800">
                <a:tc>
                  <a:txBody>
                    <a:bodyPr/>
                    <a:lstStyle/>
                    <a:p>
                      <a:endParaRPr lang="en-US"/>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gn="ctr">
                        <a:lnSpc>
                          <a:spcPct val="100000"/>
                        </a:lnSpc>
                      </a:pPr>
                      <a:r>
                        <a:rPr lang="en-IE" sz="1400" b="1" strike="noStrike" spc="-1" dirty="0">
                          <a:solidFill>
                            <a:srgbClr val="000000"/>
                          </a:solidFill>
                          <a:latin typeface="Calibri"/>
                        </a:rPr>
                        <a:t>USAF</a:t>
                      </a:r>
                      <a:endParaRPr lang="en-IN" sz="1400" b="1"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gn="ctr">
                        <a:lnSpc>
                          <a:spcPct val="100000"/>
                        </a:lnSpc>
                      </a:pPr>
                      <a:r>
                        <a:rPr lang="en-IE" sz="1400" b="1" strike="noStrike" spc="-1" dirty="0">
                          <a:solidFill>
                            <a:srgbClr val="000000"/>
                          </a:solidFill>
                          <a:latin typeface="Calibri"/>
                        </a:rPr>
                        <a:t>RAF</a:t>
                      </a:r>
                      <a:endParaRPr lang="en-IN" sz="1400" b="1"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gn="ctr">
                        <a:lnSpc>
                          <a:spcPct val="100000"/>
                        </a:lnSpc>
                      </a:pPr>
                      <a:r>
                        <a:rPr lang="en-IE" sz="1400" b="1" strike="noStrike" spc="-1" dirty="0">
                          <a:solidFill>
                            <a:srgbClr val="000000"/>
                          </a:solidFill>
                          <a:latin typeface="Calibri"/>
                        </a:rPr>
                        <a:t>CIVIL</a:t>
                      </a:r>
                      <a:endParaRPr lang="en-IN" sz="1400" b="1"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gn="ctr">
                        <a:lnSpc>
                          <a:spcPct val="100000"/>
                        </a:lnSpc>
                      </a:pPr>
                      <a:r>
                        <a:rPr lang="en-IE" sz="1400" b="1" strike="noStrike" spc="-1" dirty="0">
                          <a:solidFill>
                            <a:srgbClr val="000000"/>
                          </a:solidFill>
                          <a:latin typeface="Calibri"/>
                        </a:rPr>
                        <a:t>TOTAL</a:t>
                      </a:r>
                      <a:endParaRPr lang="en-IN" sz="1400" b="1"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1"/>
                  </a:ext>
                </a:extLst>
              </a:tr>
              <a:tr h="370800">
                <a:tc>
                  <a:txBody>
                    <a:bodyPr/>
                    <a:lstStyle/>
                    <a:p>
                      <a:pPr>
                        <a:lnSpc>
                          <a:spcPct val="100000"/>
                        </a:lnSpc>
                      </a:pPr>
                      <a:r>
                        <a:rPr lang="en-IE" sz="1400" b="0" strike="noStrike" spc="-1">
                          <a:solidFill>
                            <a:srgbClr val="000000"/>
                          </a:solidFill>
                          <a:latin typeface="Calibri"/>
                        </a:rPr>
                        <a:t>Flights to Berlin and back</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400" b="0" strike="noStrike" spc="-1">
                          <a:solidFill>
                            <a:srgbClr val="000000"/>
                          </a:solidFill>
                          <a:latin typeface="Calibri"/>
                        </a:rPr>
                        <a:t>131,918</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400" b="0" strike="noStrike" spc="-1">
                          <a:solidFill>
                            <a:srgbClr val="000000"/>
                          </a:solidFill>
                          <a:latin typeface="Calibri"/>
                        </a:rPr>
                        <a:t>49,733</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400" b="0" strike="noStrike" spc="-1">
                          <a:solidFill>
                            <a:srgbClr val="000000"/>
                          </a:solidFill>
                          <a:latin typeface="Calibri"/>
                        </a:rPr>
                        <a:t>13,897</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400" b="0" strike="noStrike" spc="-1">
                          <a:solidFill>
                            <a:srgbClr val="000000"/>
                          </a:solidFill>
                          <a:latin typeface="Calibri"/>
                        </a:rPr>
                        <a:t>195,548</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2"/>
                  </a:ext>
                </a:extLst>
              </a:tr>
              <a:tr h="370800">
                <a:tc>
                  <a:txBody>
                    <a:bodyPr/>
                    <a:lstStyle/>
                    <a:p>
                      <a:pPr>
                        <a:lnSpc>
                          <a:spcPct val="100000"/>
                        </a:lnSpc>
                      </a:pPr>
                      <a:r>
                        <a:rPr lang="en-IE" sz="1400" b="0" strike="noStrike" spc="-1">
                          <a:solidFill>
                            <a:srgbClr val="000000"/>
                          </a:solidFill>
                          <a:latin typeface="Calibri"/>
                        </a:rPr>
                        <a:t>Tons flown</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nSpc>
                          <a:spcPct val="100000"/>
                        </a:lnSpc>
                      </a:pPr>
                      <a:r>
                        <a:rPr lang="en-IE" sz="1400" b="0" strike="noStrike" spc="-1">
                          <a:solidFill>
                            <a:srgbClr val="000000"/>
                          </a:solidFill>
                          <a:latin typeface="Calibri"/>
                        </a:rPr>
                        <a:t>1,101,405</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nSpc>
                          <a:spcPct val="100000"/>
                        </a:lnSpc>
                      </a:pPr>
                      <a:r>
                        <a:rPr lang="en-IE" sz="1400" b="0" strike="noStrike" spc="-1">
                          <a:solidFill>
                            <a:srgbClr val="000000"/>
                          </a:solidFill>
                          <a:latin typeface="Calibri"/>
                        </a:rPr>
                        <a:t>255,526</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nSpc>
                          <a:spcPct val="100000"/>
                        </a:lnSpc>
                      </a:pPr>
                      <a:r>
                        <a:rPr lang="en-IE" sz="1400" b="0" strike="noStrike" spc="-1">
                          <a:solidFill>
                            <a:srgbClr val="000000"/>
                          </a:solidFill>
                          <a:latin typeface="Calibri"/>
                        </a:rPr>
                        <a:t>79,470</a:t>
                      </a:r>
                      <a:endParaRPr lang="en-IN" sz="14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tc>
                  <a:txBody>
                    <a:bodyPr/>
                    <a:lstStyle/>
                    <a:p>
                      <a:pPr>
                        <a:lnSpc>
                          <a:spcPct val="100000"/>
                        </a:lnSpc>
                      </a:pPr>
                      <a:r>
                        <a:rPr lang="en-IE" sz="1400" b="0" strike="noStrike" spc="-1" dirty="0">
                          <a:solidFill>
                            <a:srgbClr val="000000"/>
                          </a:solidFill>
                          <a:latin typeface="Calibri"/>
                        </a:rPr>
                        <a:t>1,436,401</a:t>
                      </a:r>
                      <a:endParaRPr lang="en-IN" sz="1400" b="0" strike="noStrike" spc="-1" dirty="0">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9416" y="1052736"/>
            <a:ext cx="10233595" cy="54152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4" name="Picture 2"/>
          <p:cNvPicPr/>
          <p:nvPr/>
        </p:nvPicPr>
        <p:blipFill rotWithShape="1">
          <a:blip r:embed="rId2"/>
          <a:srcRect b="21509"/>
          <a:stretch/>
        </p:blipFill>
        <p:spPr>
          <a:xfrm>
            <a:off x="2063552" y="1052736"/>
            <a:ext cx="7760751" cy="5154408"/>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TextShape 1"/>
          <p:cNvSpPr txBox="1"/>
          <p:nvPr/>
        </p:nvSpPr>
        <p:spPr>
          <a:xfrm>
            <a:off x="551384" y="914956"/>
            <a:ext cx="12115440" cy="669600"/>
          </a:xfrm>
          <a:prstGeom prst="rect">
            <a:avLst/>
          </a:prstGeom>
          <a:noFill/>
          <a:ln>
            <a:noFill/>
          </a:ln>
        </p:spPr>
        <p:txBody>
          <a:bodyPr anchor="ctr">
            <a:normAutofit/>
          </a:bodyPr>
          <a:lstStyle/>
          <a:p>
            <a:pPr>
              <a:lnSpc>
                <a:spcPct val="90000"/>
              </a:lnSpc>
            </a:pPr>
            <a:r>
              <a:rPr lang="en-US" sz="4000" b="1" strike="noStrike" spc="-1" dirty="0">
                <a:solidFill>
                  <a:srgbClr val="FFC000"/>
                </a:solidFill>
                <a:latin typeface="Calibri"/>
              </a:rPr>
              <a:t>Blockade Lifted</a:t>
            </a:r>
            <a:endParaRPr lang="en-US" sz="4000" b="0" strike="noStrike" spc="-1" dirty="0">
              <a:solidFill>
                <a:srgbClr val="000000"/>
              </a:solidFill>
              <a:latin typeface="Calibri"/>
            </a:endParaRPr>
          </a:p>
        </p:txBody>
      </p:sp>
      <p:sp>
        <p:nvSpPr>
          <p:cNvPr id="206" name="CustomShape 2"/>
          <p:cNvSpPr/>
          <p:nvPr/>
        </p:nvSpPr>
        <p:spPr>
          <a:xfrm>
            <a:off x="551384" y="1556792"/>
            <a:ext cx="4449656" cy="415353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50000"/>
              </a:lnSpc>
              <a:buClr>
                <a:srgbClr val="000000"/>
              </a:buClr>
              <a:buFont typeface="Arial"/>
              <a:buChar char="•"/>
            </a:pPr>
            <a:r>
              <a:rPr lang="en-IE" sz="2200" b="0" strike="noStrike" spc="-1" dirty="0">
                <a:solidFill>
                  <a:srgbClr val="000000"/>
                </a:solidFill>
                <a:latin typeface="Calibri"/>
              </a:rPr>
              <a:t>Food </a:t>
            </a:r>
            <a:r>
              <a:rPr lang="en-IE" sz="2200" b="1" strike="noStrike" spc="-1" dirty="0">
                <a:solidFill>
                  <a:srgbClr val="000000"/>
                </a:solidFill>
                <a:latin typeface="Calibri"/>
              </a:rPr>
              <a:t>rationed</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Industry </a:t>
            </a:r>
            <a:r>
              <a:rPr lang="en-IE" sz="2200" b="1" strike="noStrike" spc="-1" dirty="0">
                <a:solidFill>
                  <a:srgbClr val="000000"/>
                </a:solidFill>
                <a:latin typeface="Calibri"/>
              </a:rPr>
              <a:t>closed down</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125,000 </a:t>
            </a:r>
            <a:r>
              <a:rPr lang="en-IE" sz="2200" b="1" strike="noStrike" spc="-1" dirty="0">
                <a:solidFill>
                  <a:srgbClr val="000000"/>
                </a:solidFill>
                <a:latin typeface="Calibri"/>
              </a:rPr>
              <a:t>lost jobs</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Huge meetings to keep up </a:t>
            </a:r>
            <a:r>
              <a:rPr lang="en-IE" sz="2200" b="1" strike="noStrike" spc="-1" dirty="0">
                <a:solidFill>
                  <a:srgbClr val="000000"/>
                </a:solidFill>
                <a:latin typeface="Calibri"/>
              </a:rPr>
              <a:t>spirits</a:t>
            </a:r>
            <a:endParaRPr lang="en-IN" sz="2200" b="0" strike="noStrike" spc="-1" dirty="0">
              <a:latin typeface="Arial"/>
            </a:endParaRPr>
          </a:p>
          <a:p>
            <a:pPr marL="285840" indent="-285480">
              <a:lnSpc>
                <a:spcPct val="150000"/>
              </a:lnSpc>
              <a:buClr>
                <a:srgbClr val="000000"/>
              </a:buClr>
              <a:buFont typeface="Arial"/>
              <a:buChar char="•"/>
            </a:pPr>
            <a:r>
              <a:rPr lang="en-IE" sz="2200" b="1" strike="noStrike" spc="-1" dirty="0">
                <a:solidFill>
                  <a:srgbClr val="000000"/>
                </a:solidFill>
                <a:latin typeface="Calibri"/>
              </a:rPr>
              <a:t>Stalin</a:t>
            </a:r>
            <a:r>
              <a:rPr lang="en-IE" sz="2200" b="0" strike="noStrike" spc="-1" dirty="0">
                <a:solidFill>
                  <a:srgbClr val="000000"/>
                </a:solidFill>
                <a:latin typeface="Calibri"/>
              </a:rPr>
              <a:t> realised he could not win</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Stalin </a:t>
            </a:r>
            <a:r>
              <a:rPr lang="en-IE" sz="2200" b="1" strike="noStrike" spc="-1" dirty="0">
                <a:solidFill>
                  <a:srgbClr val="000000"/>
                </a:solidFill>
                <a:latin typeface="Calibri"/>
              </a:rPr>
              <a:t>lifted</a:t>
            </a:r>
            <a:r>
              <a:rPr lang="en-IE" sz="2200" b="0" strike="noStrike" spc="-1" dirty="0">
                <a:solidFill>
                  <a:srgbClr val="000000"/>
                </a:solidFill>
                <a:latin typeface="Calibri"/>
              </a:rPr>
              <a:t> the blockade, May 1949</a:t>
            </a:r>
            <a:endParaRPr lang="en-IN" sz="2200" b="0" strike="noStrike" spc="-1" dirty="0">
              <a:latin typeface="Arial"/>
            </a:endParaRPr>
          </a:p>
          <a:p>
            <a:pPr marL="285840" indent="-285480">
              <a:lnSpc>
                <a:spcPct val="150000"/>
              </a:lnSpc>
              <a:buClr>
                <a:srgbClr val="000000"/>
              </a:buClr>
              <a:buFont typeface="Arial"/>
              <a:buChar char="•"/>
            </a:pPr>
            <a:r>
              <a:rPr lang="en-IE" sz="2200" b="1" strike="noStrike" spc="-1" dirty="0">
                <a:solidFill>
                  <a:srgbClr val="000000"/>
                </a:solidFill>
                <a:latin typeface="Calibri"/>
              </a:rPr>
              <a:t>Danger</a:t>
            </a:r>
            <a:r>
              <a:rPr lang="en-IE" sz="2200" b="0" strike="noStrike" spc="-1" dirty="0">
                <a:solidFill>
                  <a:srgbClr val="000000"/>
                </a:solidFill>
                <a:latin typeface="Calibri"/>
              </a:rPr>
              <a:t> of world war ended</a:t>
            </a:r>
            <a:endParaRPr lang="en-IN" sz="2200" b="0" strike="noStrike" spc="-1" dirty="0">
              <a:latin typeface="Arial"/>
            </a:endParaRPr>
          </a:p>
        </p:txBody>
      </p:sp>
      <p:sp>
        <p:nvSpPr>
          <p:cNvPr id="207" name="CustomShape 3"/>
          <p:cNvSpPr/>
          <p:nvPr/>
        </p:nvSpPr>
        <p:spPr>
          <a:xfrm>
            <a:off x="6721560" y="1556792"/>
            <a:ext cx="4309200" cy="4359240"/>
          </a:xfrm>
          <a:prstGeom prst="rect">
            <a:avLst/>
          </a:prstGeom>
          <a:solidFill>
            <a:srgbClr val="D5DFB5"/>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dirty="0">
                <a:solidFill>
                  <a:srgbClr val="000000"/>
                </a:solidFill>
                <a:latin typeface="Calibri"/>
              </a:rPr>
              <a:t>Planes were taking off every thirty seconds, soldiers were unloading trucks, the</a:t>
            </a:r>
            <a:r>
              <a:rPr lang="en-IE" sz="2000" b="0" strike="noStrike" spc="-1" dirty="0">
                <a:solidFill>
                  <a:srgbClr val="000000"/>
                </a:solidFill>
                <a:latin typeface="Calibri"/>
              </a:rPr>
              <a:t> </a:t>
            </a:r>
            <a:r>
              <a:rPr lang="en-GB" sz="2000" b="0" strike="noStrike" spc="-1" dirty="0">
                <a:solidFill>
                  <a:srgbClr val="000000"/>
                </a:solidFill>
                <a:latin typeface="Calibri"/>
              </a:rPr>
              <a:t>maintenance shops were a beehive of activity, the mess halls and clubs were open. It was a twenty-four hour operation. The commanding officer stood in the control tower with his stop-watch, checking the timing of the planes. To most people it seemed an impossible task to meet the needs of 2,000,000 people by airlift. But, except for water, Berlin was supplied with everything by air.</a:t>
            </a:r>
            <a:endParaRPr lang="en-IN" sz="2000" b="0" strike="noStrike" spc="-1" dirty="0">
              <a:latin typeface="Arial"/>
            </a:endParaRPr>
          </a:p>
          <a:p>
            <a:pPr algn="r">
              <a:lnSpc>
                <a:spcPct val="100000"/>
              </a:lnSpc>
            </a:pPr>
            <a:r>
              <a:rPr lang="en-GB" sz="2000" b="1" strike="noStrike" spc="-1" dirty="0">
                <a:solidFill>
                  <a:srgbClr val="000000"/>
                </a:solidFill>
                <a:latin typeface="Calibri"/>
              </a:rPr>
              <a:t>(Account by US airman, 1948)</a:t>
            </a:r>
            <a:endParaRPr lang="en-IN" sz="2000"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381960" y="1045440"/>
            <a:ext cx="12096000" cy="34200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Berlin Blockade Important?</a:t>
            </a:r>
            <a:endParaRPr lang="en-US" sz="4000" b="0" strike="noStrike" spc="-1" dirty="0">
              <a:solidFill>
                <a:srgbClr val="000000"/>
              </a:solidFill>
              <a:latin typeface="Calibri"/>
            </a:endParaRPr>
          </a:p>
        </p:txBody>
      </p:sp>
      <p:pic>
        <p:nvPicPr>
          <p:cNvPr id="209" name="Picture 6"/>
          <p:cNvPicPr/>
          <p:nvPr/>
        </p:nvPicPr>
        <p:blipFill>
          <a:blip r:embed="rId2"/>
          <a:stretch/>
        </p:blipFill>
        <p:spPr>
          <a:xfrm>
            <a:off x="609480" y="1988640"/>
            <a:ext cx="5820480" cy="3652920"/>
          </a:xfrm>
          <a:prstGeom prst="rect">
            <a:avLst/>
          </a:prstGeom>
          <a:ln>
            <a:noFill/>
          </a:ln>
        </p:spPr>
      </p:pic>
      <p:pic>
        <p:nvPicPr>
          <p:cNvPr id="210" name="Picture 7"/>
          <p:cNvPicPr/>
          <p:nvPr/>
        </p:nvPicPr>
        <p:blipFill>
          <a:blip r:embed="rId3"/>
          <a:stretch/>
        </p:blipFill>
        <p:spPr>
          <a:xfrm>
            <a:off x="7854840" y="1648440"/>
            <a:ext cx="3242160" cy="2385360"/>
          </a:xfrm>
          <a:prstGeom prst="rect">
            <a:avLst/>
          </a:prstGeom>
          <a:ln>
            <a:noFill/>
          </a:ln>
        </p:spPr>
      </p:pic>
      <p:pic>
        <p:nvPicPr>
          <p:cNvPr id="211" name="Picture 8"/>
          <p:cNvPicPr/>
          <p:nvPr/>
        </p:nvPicPr>
        <p:blipFill>
          <a:blip r:embed="rId4" cstate="print">
            <a:extLst>
              <a:ext uri="{28A0092B-C50C-407E-A947-70E740481C1C}">
                <a14:useLocalDpi xmlns:a14="http://schemas.microsoft.com/office/drawing/2010/main" val="0"/>
              </a:ext>
            </a:extLst>
          </a:blip>
          <a:stretch>
            <a:fillRect/>
          </a:stretch>
        </p:blipFill>
        <p:spPr>
          <a:xfrm>
            <a:off x="7761025" y="4187880"/>
            <a:ext cx="3429789" cy="238536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1"/>
          <p:cNvGrpSpPr/>
          <p:nvPr/>
        </p:nvGrpSpPr>
        <p:grpSpPr>
          <a:xfrm>
            <a:off x="442440" y="1052736"/>
            <a:ext cx="11058480" cy="4704688"/>
            <a:chOff x="442440" y="596520"/>
            <a:chExt cx="11058480" cy="4704688"/>
          </a:xfrm>
        </p:grpSpPr>
        <p:sp>
          <p:nvSpPr>
            <p:cNvPr id="213" name="CustomShape 2"/>
            <p:cNvSpPr/>
            <p:nvPr/>
          </p:nvSpPr>
          <p:spPr>
            <a:xfrm>
              <a:off x="810000" y="1054080"/>
              <a:ext cx="10690920" cy="4247128"/>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p:style>
        </p:sp>
        <p:sp>
          <p:nvSpPr>
            <p:cNvPr id="214" name="CustomShape 3"/>
            <p:cNvSpPr/>
            <p:nvPr/>
          </p:nvSpPr>
          <p:spPr>
            <a:xfrm>
              <a:off x="1400040" y="1054080"/>
              <a:ext cx="4843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3600" b="1" strike="noStrike" spc="-1">
                  <a:solidFill>
                    <a:srgbClr val="11AD9A"/>
                  </a:solidFill>
                  <a:latin typeface="Calibri"/>
                </a:rPr>
                <a:t>Assessing Your Learning </a:t>
              </a:r>
              <a:endParaRPr lang="en-IN" sz="3600" b="0" strike="noStrike" spc="-1">
                <a:latin typeface="Arial"/>
              </a:endParaRPr>
            </a:p>
          </p:txBody>
        </p:sp>
        <p:pic>
          <p:nvPicPr>
            <p:cNvPr id="215" name="Picture 6" descr="Icon&#10;&#10;Description automatically generated"/>
            <p:cNvPicPr/>
            <p:nvPr/>
          </p:nvPicPr>
          <p:blipFill>
            <a:blip r:embed="rId2"/>
            <a:stretch/>
          </p:blipFill>
          <p:spPr>
            <a:xfrm>
              <a:off x="442440" y="596520"/>
              <a:ext cx="1086480" cy="1086480"/>
            </a:xfrm>
            <a:prstGeom prst="rect">
              <a:avLst/>
            </a:prstGeom>
            <a:ln>
              <a:noFill/>
            </a:ln>
          </p:spPr>
        </p:pic>
      </p:grpSp>
      <p:sp>
        <p:nvSpPr>
          <p:cNvPr id="216" name="CustomShape 4"/>
          <p:cNvSpPr/>
          <p:nvPr/>
        </p:nvSpPr>
        <p:spPr>
          <a:xfrm>
            <a:off x="1295640" y="2139576"/>
            <a:ext cx="937476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were Germany and Berlin divided after World War II?</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USA and the USSR (Soviet Union) disagree over how Germany should be treated after World War II?</a:t>
            </a:r>
            <a:endParaRPr lang="en-IN" sz="2400" b="0" strike="noStrike" spc="-1">
              <a:latin typeface="Arial"/>
            </a:endParaRPr>
          </a:p>
          <a:p>
            <a:pPr marL="343080" indent="-342720">
              <a:lnSpc>
                <a:spcPct val="100000"/>
              </a:lnSpc>
              <a:buClr>
                <a:srgbClr val="11AD9A"/>
              </a:buClr>
              <a:buFont typeface="Calibri Light"/>
              <a:buAutoNum type="arabicPeriod"/>
            </a:pPr>
            <a:r>
              <a:rPr lang="en-IE" sz="2400" b="0" strike="noStrike" spc="-1">
                <a:solidFill>
                  <a:srgbClr val="000000"/>
                </a:solidFill>
                <a:latin typeface="Calibri"/>
              </a:rPr>
              <a:t>How was Berlin blockaded?</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USA and its allies try to overcome the blockade?</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Berlin suffer during the blockade?</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Why was the blockade lifted?</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Berlin Blockade affect international relations?</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Why was the Berlin Wall built?</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235440" y="746280"/>
            <a:ext cx="1188000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What was the Importance of the Korean War, 1950–53?</a:t>
            </a:r>
            <a:endParaRPr lang="en-US" sz="4000" b="0" strike="noStrike" spc="-1" dirty="0">
              <a:solidFill>
                <a:srgbClr val="000000"/>
              </a:solidFill>
              <a:latin typeface="Calibri"/>
            </a:endParaRPr>
          </a:p>
        </p:txBody>
      </p:sp>
      <p:sp>
        <p:nvSpPr>
          <p:cNvPr id="218" name="CustomShape 2"/>
          <p:cNvSpPr/>
          <p:nvPr/>
        </p:nvSpPr>
        <p:spPr>
          <a:xfrm>
            <a:off x="335360" y="1737551"/>
            <a:ext cx="4107624" cy="364569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50000"/>
              </a:lnSpc>
              <a:buClr>
                <a:srgbClr val="000000"/>
              </a:buClr>
              <a:buFont typeface="Arial"/>
              <a:buChar char="•"/>
            </a:pPr>
            <a:r>
              <a:rPr lang="en-IE" sz="2200" b="1" strike="noStrike" spc="-1" dirty="0">
                <a:solidFill>
                  <a:srgbClr val="000000"/>
                </a:solidFill>
                <a:latin typeface="Calibri"/>
              </a:rPr>
              <a:t>Korea</a:t>
            </a:r>
            <a:r>
              <a:rPr lang="en-IE" sz="2200" b="0" strike="noStrike" spc="-1" dirty="0">
                <a:solidFill>
                  <a:srgbClr val="000000"/>
                </a:solidFill>
                <a:latin typeface="Calibri"/>
              </a:rPr>
              <a:t> divided along </a:t>
            </a:r>
            <a:r>
              <a:rPr lang="en-IE" sz="2200" b="1" strike="noStrike" spc="-1" dirty="0">
                <a:solidFill>
                  <a:srgbClr val="000000"/>
                </a:solidFill>
                <a:latin typeface="Calibri"/>
              </a:rPr>
              <a:t>38th parallel </a:t>
            </a:r>
            <a:r>
              <a:rPr lang="en-IE" sz="2200" b="0" strike="noStrike" spc="-1" dirty="0">
                <a:solidFill>
                  <a:srgbClr val="000000"/>
                </a:solidFill>
                <a:latin typeface="Calibri"/>
              </a:rPr>
              <a:t>after WWII</a:t>
            </a:r>
            <a:endParaRPr lang="en-IN" sz="2200" b="0" strike="noStrike" spc="-1" dirty="0">
              <a:latin typeface="Arial"/>
            </a:endParaRPr>
          </a:p>
          <a:p>
            <a:pPr marL="285840" indent="-285480">
              <a:lnSpc>
                <a:spcPct val="150000"/>
              </a:lnSpc>
              <a:buClr>
                <a:srgbClr val="000000"/>
              </a:buClr>
              <a:buFont typeface="Arial"/>
              <a:buChar char="•"/>
            </a:pPr>
            <a:r>
              <a:rPr lang="en-IE" sz="2200" b="1" strike="noStrike" spc="-1" dirty="0">
                <a:solidFill>
                  <a:srgbClr val="000000"/>
                </a:solidFill>
                <a:latin typeface="Calibri"/>
              </a:rPr>
              <a:t>North Korea </a:t>
            </a:r>
            <a:r>
              <a:rPr lang="en-IE" sz="2200" b="0" strike="noStrike" spc="-1" dirty="0">
                <a:solidFill>
                  <a:srgbClr val="000000"/>
                </a:solidFill>
                <a:latin typeface="Calibri"/>
              </a:rPr>
              <a:t>supported by Soviet Union</a:t>
            </a:r>
            <a:endParaRPr lang="en-IN" sz="2200" b="0" strike="noStrike" spc="-1" dirty="0">
              <a:latin typeface="Arial"/>
            </a:endParaRPr>
          </a:p>
          <a:p>
            <a:pPr marL="285840" indent="-285480">
              <a:lnSpc>
                <a:spcPct val="150000"/>
              </a:lnSpc>
              <a:buClr>
                <a:srgbClr val="000000"/>
              </a:buClr>
              <a:buFont typeface="Arial"/>
              <a:buChar char="•"/>
            </a:pPr>
            <a:r>
              <a:rPr lang="en-IE" sz="2200" b="1" strike="noStrike" spc="-1" dirty="0">
                <a:solidFill>
                  <a:srgbClr val="000000"/>
                </a:solidFill>
                <a:latin typeface="Calibri"/>
              </a:rPr>
              <a:t>South Korea </a:t>
            </a:r>
            <a:r>
              <a:rPr lang="en-IE" sz="2200" b="0" strike="noStrike" spc="-1" dirty="0">
                <a:solidFill>
                  <a:srgbClr val="000000"/>
                </a:solidFill>
                <a:latin typeface="Calibri"/>
              </a:rPr>
              <a:t>supported by USA</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North Korea </a:t>
            </a:r>
            <a:r>
              <a:rPr lang="en-IE" sz="2200" b="1" strike="noStrike" spc="-1" dirty="0">
                <a:solidFill>
                  <a:srgbClr val="000000"/>
                </a:solidFill>
                <a:latin typeface="Calibri"/>
              </a:rPr>
              <a:t>invaded</a:t>
            </a:r>
            <a:r>
              <a:rPr lang="en-IE" sz="2200" b="0" strike="noStrike" spc="-1" dirty="0">
                <a:solidFill>
                  <a:srgbClr val="000000"/>
                </a:solidFill>
                <a:latin typeface="Calibri"/>
              </a:rPr>
              <a:t> South Korea</a:t>
            </a:r>
            <a:endParaRPr lang="en-IN" sz="2200" b="0" strike="noStrike" spc="-1" dirty="0">
              <a:latin typeface="Arial"/>
            </a:endParaRPr>
          </a:p>
        </p:txBody>
      </p:sp>
      <p:grpSp>
        <p:nvGrpSpPr>
          <p:cNvPr id="3" name="Group 2"/>
          <p:cNvGrpSpPr/>
          <p:nvPr/>
        </p:nvGrpSpPr>
        <p:grpSpPr>
          <a:xfrm>
            <a:off x="8386920" y="1978920"/>
            <a:ext cx="2319528" cy="3491286"/>
            <a:chOff x="8386920" y="1978920"/>
            <a:chExt cx="2319528" cy="3491286"/>
          </a:xfrm>
        </p:grpSpPr>
        <p:pic>
          <p:nvPicPr>
            <p:cNvPr id="220" name="Picture 7"/>
            <p:cNvPicPr/>
            <p:nvPr/>
          </p:nvPicPr>
          <p:blipFill>
            <a:blip r:embed="rId2"/>
            <a:stretch/>
          </p:blipFill>
          <p:spPr>
            <a:xfrm>
              <a:off x="8386920" y="1978920"/>
              <a:ext cx="2319528" cy="3162960"/>
            </a:xfrm>
            <a:prstGeom prst="rect">
              <a:avLst/>
            </a:prstGeom>
            <a:ln>
              <a:noFill/>
            </a:ln>
          </p:spPr>
        </p:pic>
        <p:sp>
          <p:nvSpPr>
            <p:cNvPr id="221" name="CustomShape 3"/>
            <p:cNvSpPr/>
            <p:nvPr/>
          </p:nvSpPr>
          <p:spPr>
            <a:xfrm>
              <a:off x="8827200" y="5133106"/>
              <a:ext cx="142128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600" b="0" strike="noStrike" spc="-1" dirty="0">
                  <a:solidFill>
                    <a:srgbClr val="000000"/>
                  </a:solidFill>
                  <a:latin typeface="Calibri"/>
                </a:rPr>
                <a:t>Mao Zedong</a:t>
              </a:r>
              <a:endParaRPr lang="en-IN" sz="1600" b="0" strike="noStrike" spc="-1" dirty="0">
                <a:latin typeface="Arial"/>
              </a:endParaRPr>
            </a:p>
          </p:txBody>
        </p:sp>
      </p:grpSp>
      <p:grpSp>
        <p:nvGrpSpPr>
          <p:cNvPr id="2" name="Group 1"/>
          <p:cNvGrpSpPr/>
          <p:nvPr/>
        </p:nvGrpSpPr>
        <p:grpSpPr>
          <a:xfrm>
            <a:off x="5669280" y="1978920"/>
            <a:ext cx="2315160" cy="3491286"/>
            <a:chOff x="5669280" y="1978920"/>
            <a:chExt cx="2315160" cy="3491286"/>
          </a:xfrm>
        </p:grpSpPr>
        <p:pic>
          <p:nvPicPr>
            <p:cNvPr id="219" name="Picture 6"/>
            <p:cNvPicPr/>
            <p:nvPr/>
          </p:nvPicPr>
          <p:blipFill>
            <a:blip r:embed="rId3"/>
            <a:srcRect l="29667" t="14777" r="39225" b="51648"/>
            <a:stretch/>
          </p:blipFill>
          <p:spPr>
            <a:xfrm>
              <a:off x="5669280" y="1978920"/>
              <a:ext cx="2315160" cy="3162960"/>
            </a:xfrm>
            <a:prstGeom prst="rect">
              <a:avLst/>
            </a:prstGeom>
            <a:ln>
              <a:noFill/>
            </a:ln>
          </p:spPr>
        </p:pic>
        <p:sp>
          <p:nvSpPr>
            <p:cNvPr id="222" name="CustomShape 4"/>
            <p:cNvSpPr/>
            <p:nvPr/>
          </p:nvSpPr>
          <p:spPr>
            <a:xfrm>
              <a:off x="6066900" y="5133106"/>
              <a:ext cx="1519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600" b="0" strike="noStrike" spc="-1" dirty="0">
                  <a:solidFill>
                    <a:srgbClr val="000000"/>
                  </a:solidFill>
                  <a:latin typeface="Calibri"/>
                </a:rPr>
                <a:t>Harry Truman</a:t>
              </a:r>
              <a:endParaRPr lang="en-IN" sz="1600" b="0" strike="noStrike" spc="-1" dirty="0">
                <a:latin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502200" y="631800"/>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Progress of the War</a:t>
            </a:r>
            <a:endParaRPr lang="en-US" sz="4000" b="0" strike="noStrike" spc="-1" dirty="0">
              <a:solidFill>
                <a:srgbClr val="000000"/>
              </a:solidFill>
              <a:latin typeface="Calibri"/>
            </a:endParaRPr>
          </a:p>
        </p:txBody>
      </p:sp>
      <p:sp>
        <p:nvSpPr>
          <p:cNvPr id="224" name="CustomShape 2"/>
          <p:cNvSpPr/>
          <p:nvPr/>
        </p:nvSpPr>
        <p:spPr>
          <a:xfrm>
            <a:off x="502200" y="1503720"/>
            <a:ext cx="5131440" cy="44920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200" b="1" strike="noStrike" spc="-1" dirty="0">
                <a:solidFill>
                  <a:srgbClr val="000000"/>
                </a:solidFill>
                <a:latin typeface="Calibri"/>
              </a:rPr>
              <a:t>Truman</a:t>
            </a:r>
            <a:r>
              <a:rPr lang="en-IE" sz="2200" b="0" strike="noStrike" spc="-1" dirty="0">
                <a:solidFill>
                  <a:srgbClr val="000000"/>
                </a:solidFill>
                <a:latin typeface="Calibri"/>
              </a:rPr>
              <a:t> provided US support</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United Nations </a:t>
            </a:r>
            <a:r>
              <a:rPr lang="en-IE" sz="2200" b="0" strike="noStrike" spc="-1" dirty="0">
                <a:solidFill>
                  <a:srgbClr val="000000"/>
                </a:solidFill>
                <a:latin typeface="Calibri"/>
              </a:rPr>
              <a:t>organised </a:t>
            </a:r>
            <a:r>
              <a:rPr lang="en-IE" sz="2200" b="1" strike="noStrike" spc="-1" dirty="0">
                <a:solidFill>
                  <a:srgbClr val="000000"/>
                </a:solidFill>
                <a:latin typeface="Calibri"/>
              </a:rPr>
              <a:t>UN forces </a:t>
            </a:r>
            <a:r>
              <a:rPr lang="en-IE" sz="2200" b="0" strike="noStrike" spc="-1" dirty="0">
                <a:solidFill>
                  <a:srgbClr val="000000"/>
                </a:solidFill>
                <a:latin typeface="Calibri"/>
              </a:rPr>
              <a:t>to support South Korea</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Led by </a:t>
            </a:r>
            <a:r>
              <a:rPr lang="en-IE" sz="2200" b="1" strike="noStrike" spc="-1" dirty="0">
                <a:solidFill>
                  <a:srgbClr val="000000"/>
                </a:solidFill>
                <a:latin typeface="Calibri"/>
              </a:rPr>
              <a:t>MacArthur</a:t>
            </a:r>
            <a:r>
              <a:rPr lang="en-IE" sz="2200" b="0" strike="noStrike" spc="-1" dirty="0">
                <a:solidFill>
                  <a:srgbClr val="000000"/>
                </a:solidFill>
                <a:latin typeface="Calibri"/>
              </a:rPr>
              <a:t> – advanced towards Chinese border</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Mao Zedong </a:t>
            </a:r>
            <a:r>
              <a:rPr lang="en-IE" sz="2200" b="0" strike="noStrike" spc="-1" dirty="0">
                <a:solidFill>
                  <a:srgbClr val="000000"/>
                </a:solidFill>
                <a:latin typeface="Calibri"/>
              </a:rPr>
              <a:t>provided Chinese troops to back North Korea</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MacArthur </a:t>
            </a:r>
            <a:r>
              <a:rPr lang="en-IE" sz="2200" b="1" strike="noStrike" spc="-1" dirty="0">
                <a:solidFill>
                  <a:srgbClr val="000000"/>
                </a:solidFill>
                <a:latin typeface="Calibri"/>
              </a:rPr>
              <a:t>dismissed</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War dragged on</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2 new leaders</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Eisenhower</a:t>
            </a:r>
            <a:r>
              <a:rPr lang="en-IE" sz="2200" b="0" strike="noStrike" spc="-1" dirty="0">
                <a:solidFill>
                  <a:srgbClr val="000000"/>
                </a:solidFill>
                <a:latin typeface="Calibri"/>
              </a:rPr>
              <a:t> in US and </a:t>
            </a:r>
            <a:r>
              <a:rPr lang="en-IE" sz="2200" b="1" strike="noStrike" spc="-1" dirty="0">
                <a:solidFill>
                  <a:srgbClr val="000000"/>
                </a:solidFill>
                <a:latin typeface="Calibri"/>
              </a:rPr>
              <a:t>Khrushchev</a:t>
            </a:r>
            <a:r>
              <a:rPr lang="en-IE" sz="2200" b="0" strike="noStrike" spc="-1" dirty="0">
                <a:solidFill>
                  <a:srgbClr val="000000"/>
                </a:solidFill>
                <a:latin typeface="Calibri"/>
              </a:rPr>
              <a:t> in Soviet Union made peace</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Border </a:t>
            </a:r>
            <a:r>
              <a:rPr lang="en-IE" sz="2200" b="1" strike="noStrike" spc="-1" dirty="0">
                <a:solidFill>
                  <a:srgbClr val="000000"/>
                </a:solidFill>
                <a:latin typeface="Calibri"/>
              </a:rPr>
              <a:t>around</a:t>
            </a:r>
            <a:r>
              <a:rPr lang="en-IE" sz="2200" b="0" strike="noStrike" spc="-1" dirty="0">
                <a:solidFill>
                  <a:srgbClr val="000000"/>
                </a:solidFill>
                <a:latin typeface="Calibri"/>
              </a:rPr>
              <a:t> the 38</a:t>
            </a:r>
            <a:r>
              <a:rPr lang="en-IE" sz="2200" b="0" strike="noStrike" spc="-1" baseline="30000" dirty="0">
                <a:solidFill>
                  <a:srgbClr val="000000"/>
                </a:solidFill>
                <a:latin typeface="Calibri"/>
              </a:rPr>
              <a:t>th</a:t>
            </a:r>
            <a:r>
              <a:rPr lang="en-IE" sz="2200" b="0" strike="noStrike" spc="-1" dirty="0">
                <a:solidFill>
                  <a:srgbClr val="000000"/>
                </a:solidFill>
                <a:latin typeface="Calibri"/>
              </a:rPr>
              <a:t> parallel</a:t>
            </a:r>
            <a:endParaRPr lang="en-IN" sz="2200" b="0" strike="noStrike" spc="-1" dirty="0">
              <a:latin typeface="Arial"/>
            </a:endParaRPr>
          </a:p>
        </p:txBody>
      </p:sp>
      <p:pic>
        <p:nvPicPr>
          <p:cNvPr id="2" name="Picture 1"/>
          <p:cNvPicPr>
            <a:picLocks noChangeAspect="1"/>
          </p:cNvPicPr>
          <p:nvPr/>
        </p:nvPicPr>
        <p:blipFill>
          <a:blip r:embed="rId2"/>
          <a:stretch>
            <a:fillRect/>
          </a:stretch>
        </p:blipFill>
        <p:spPr>
          <a:xfrm>
            <a:off x="6456040" y="980223"/>
            <a:ext cx="3600400" cy="55390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a:off x="493020" y="692696"/>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Korean War Important?</a:t>
            </a:r>
            <a:endParaRPr lang="en-US" sz="4000" b="0" strike="noStrike" spc="-1" dirty="0">
              <a:solidFill>
                <a:srgbClr val="000000"/>
              </a:solidFill>
              <a:latin typeface="Calibri"/>
            </a:endParaRPr>
          </a:p>
        </p:txBody>
      </p:sp>
      <p:pic>
        <p:nvPicPr>
          <p:cNvPr id="227" name="Picture 4"/>
          <p:cNvPicPr/>
          <p:nvPr/>
        </p:nvPicPr>
        <p:blipFill>
          <a:blip r:embed="rId2"/>
          <a:stretch/>
        </p:blipFill>
        <p:spPr>
          <a:xfrm>
            <a:off x="1523880" y="1733760"/>
            <a:ext cx="9143640" cy="385236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Group 1"/>
          <p:cNvGrpSpPr/>
          <p:nvPr/>
        </p:nvGrpSpPr>
        <p:grpSpPr>
          <a:xfrm>
            <a:off x="442440" y="1334048"/>
            <a:ext cx="11058480" cy="4272640"/>
            <a:chOff x="442440" y="596520"/>
            <a:chExt cx="11058480" cy="4272640"/>
          </a:xfrm>
        </p:grpSpPr>
        <p:sp>
          <p:nvSpPr>
            <p:cNvPr id="229" name="CustomShape 2"/>
            <p:cNvSpPr/>
            <p:nvPr/>
          </p:nvSpPr>
          <p:spPr>
            <a:xfrm>
              <a:off x="810000" y="1054080"/>
              <a:ext cx="10690920" cy="3815080"/>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1400040" y="1054080"/>
              <a:ext cx="4843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3600" b="1" strike="noStrike" spc="-1">
                  <a:solidFill>
                    <a:srgbClr val="11AD9A"/>
                  </a:solidFill>
                  <a:latin typeface="Calibri"/>
                </a:rPr>
                <a:t>Assessing Your Learning </a:t>
              </a:r>
              <a:endParaRPr lang="en-IN" sz="3600" b="0" strike="noStrike" spc="-1">
                <a:latin typeface="Arial"/>
              </a:endParaRPr>
            </a:p>
          </p:txBody>
        </p:sp>
        <p:pic>
          <p:nvPicPr>
            <p:cNvPr id="231" name="Picture 6" descr="Icon&#10;&#10;Description automatically generated"/>
            <p:cNvPicPr/>
            <p:nvPr/>
          </p:nvPicPr>
          <p:blipFill>
            <a:blip r:embed="rId2"/>
            <a:stretch/>
          </p:blipFill>
          <p:spPr>
            <a:xfrm>
              <a:off x="442440" y="596520"/>
              <a:ext cx="1086480" cy="1086480"/>
            </a:xfrm>
            <a:prstGeom prst="rect">
              <a:avLst/>
            </a:prstGeom>
            <a:ln>
              <a:noFill/>
            </a:ln>
          </p:spPr>
        </p:pic>
      </p:grpSp>
      <p:sp>
        <p:nvSpPr>
          <p:cNvPr id="232" name="CustomShape 4"/>
          <p:cNvSpPr/>
          <p:nvPr/>
        </p:nvSpPr>
        <p:spPr>
          <a:xfrm>
            <a:off x="1295640" y="2420888"/>
            <a:ext cx="9374760" cy="301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was Korea divided after World War II?</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Korean War begin?</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What countries were involved in the war?</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What role did the United Nations play?</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What role did the USA play in the Korean War?</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China get involved in the war?</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war end?</a:t>
            </a:r>
            <a:endParaRPr lang="en-IN" sz="2400" b="0" strike="noStrike" spc="-1">
              <a:latin typeface="Arial"/>
            </a:endParaRPr>
          </a:p>
          <a:p>
            <a:pPr marL="343080" indent="-342720">
              <a:lnSpc>
                <a:spcPct val="100000"/>
              </a:lnSpc>
              <a:buClr>
                <a:srgbClr val="11AD9A"/>
              </a:buClr>
              <a:buFont typeface="Calibri Light"/>
              <a:buAutoNum type="arabicPeriod"/>
            </a:pPr>
            <a:r>
              <a:rPr lang="en-US" sz="2400" b="0" strike="noStrike" spc="-1">
                <a:solidFill>
                  <a:srgbClr val="000000"/>
                </a:solidFill>
                <a:latin typeface="Calibri"/>
              </a:rPr>
              <a:t>How did the Korean War influence international relations?</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5" name="Picture 2"/>
          <p:cNvPicPr/>
          <p:nvPr/>
        </p:nvPicPr>
        <p:blipFill>
          <a:blip r:embed="rId2"/>
          <a:stretch/>
        </p:blipFill>
        <p:spPr>
          <a:xfrm>
            <a:off x="619200" y="2266920"/>
            <a:ext cx="10953360" cy="2323800"/>
          </a:xfrm>
          <a:prstGeom prst="rect">
            <a:avLst/>
          </a:prstGeom>
          <a:ln>
            <a:noFill/>
          </a:ln>
        </p:spPr>
      </p:pic>
      <p:sp>
        <p:nvSpPr>
          <p:cNvPr id="106" name="CustomShape 1"/>
          <p:cNvSpPr/>
          <p:nvPr/>
        </p:nvSpPr>
        <p:spPr>
          <a:xfrm>
            <a:off x="533520" y="765720"/>
            <a:ext cx="77338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Sources for Studying the Cold War</a:t>
            </a:r>
            <a:endParaRPr lang="en-IN" sz="4000"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502200" y="631800"/>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Cuban Missile Crisis Important?</a:t>
            </a:r>
            <a:endParaRPr lang="en-US" sz="4000" b="0" strike="noStrike" spc="-1" dirty="0">
              <a:solidFill>
                <a:srgbClr val="000000"/>
              </a:solidFill>
              <a:latin typeface="Calibri"/>
            </a:endParaRPr>
          </a:p>
        </p:txBody>
      </p:sp>
      <p:sp>
        <p:nvSpPr>
          <p:cNvPr id="234" name="CustomShape 2"/>
          <p:cNvSpPr/>
          <p:nvPr/>
        </p:nvSpPr>
        <p:spPr>
          <a:xfrm>
            <a:off x="597240" y="1400040"/>
            <a:ext cx="5263920" cy="466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50000"/>
              </a:lnSpc>
              <a:buClr>
                <a:srgbClr val="000000"/>
              </a:buClr>
              <a:buFont typeface="Arial"/>
              <a:buChar char="•"/>
            </a:pPr>
            <a:r>
              <a:rPr lang="en-IE" sz="2000" b="0" strike="noStrike" spc="-1" dirty="0">
                <a:solidFill>
                  <a:srgbClr val="000000"/>
                </a:solidFill>
                <a:latin typeface="Calibri"/>
              </a:rPr>
              <a:t>US supported </a:t>
            </a:r>
            <a:r>
              <a:rPr lang="en-IE" sz="2000" b="1" strike="noStrike" spc="-1" dirty="0">
                <a:solidFill>
                  <a:srgbClr val="000000"/>
                </a:solidFill>
                <a:latin typeface="Calibri"/>
              </a:rPr>
              <a:t>Batista</a:t>
            </a:r>
            <a:r>
              <a:rPr lang="en-IE" sz="2000" b="0" strike="noStrike" spc="-1" dirty="0">
                <a:solidFill>
                  <a:srgbClr val="000000"/>
                </a:solidFill>
                <a:latin typeface="Calibri"/>
              </a:rPr>
              <a:t>, dictator of Cuba</a:t>
            </a:r>
            <a:endParaRPr lang="en-IN" sz="2000" b="0" strike="noStrike" spc="-1" dirty="0">
              <a:latin typeface="Arial"/>
            </a:endParaRPr>
          </a:p>
          <a:p>
            <a:pPr marL="343080" indent="-342720">
              <a:lnSpc>
                <a:spcPct val="150000"/>
              </a:lnSpc>
              <a:buClr>
                <a:srgbClr val="000000"/>
              </a:buClr>
              <a:buFont typeface="Arial"/>
              <a:buChar char="•"/>
            </a:pPr>
            <a:r>
              <a:rPr lang="en-IE" sz="2000" b="1" strike="noStrike" spc="-1" dirty="0">
                <a:solidFill>
                  <a:srgbClr val="000000"/>
                </a:solidFill>
                <a:latin typeface="Calibri"/>
              </a:rPr>
              <a:t>Sugar</a:t>
            </a:r>
            <a:r>
              <a:rPr lang="en-IE" sz="2000" b="0" strike="noStrike" spc="-1" dirty="0">
                <a:solidFill>
                  <a:srgbClr val="000000"/>
                </a:solidFill>
                <a:latin typeface="Calibri"/>
              </a:rPr>
              <a:t> exported to US</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Castro, communist leader, took over</a:t>
            </a:r>
            <a:endParaRPr lang="en-IN" sz="2000" b="0" strike="noStrike" spc="-1" dirty="0">
              <a:latin typeface="Arial"/>
            </a:endParaRPr>
          </a:p>
          <a:p>
            <a:pPr marL="343080" indent="-342720">
              <a:lnSpc>
                <a:spcPct val="150000"/>
              </a:lnSpc>
              <a:buClr>
                <a:srgbClr val="000000"/>
              </a:buClr>
              <a:buFont typeface="Arial"/>
              <a:buChar char="•"/>
            </a:pPr>
            <a:r>
              <a:rPr lang="en-IE" sz="2000" b="1" strike="noStrike" spc="-1" dirty="0">
                <a:solidFill>
                  <a:srgbClr val="000000"/>
                </a:solidFill>
                <a:latin typeface="Calibri"/>
              </a:rPr>
              <a:t>Nationalised</a:t>
            </a:r>
            <a:r>
              <a:rPr lang="en-IE" sz="2000" b="0" strike="noStrike" spc="-1" dirty="0">
                <a:solidFill>
                  <a:srgbClr val="000000"/>
                </a:solidFill>
                <a:latin typeface="Calibri"/>
              </a:rPr>
              <a:t> sugar plantations</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Took over </a:t>
            </a:r>
            <a:r>
              <a:rPr lang="en-IE" sz="2000" b="1" strike="noStrike" spc="-1" dirty="0">
                <a:solidFill>
                  <a:srgbClr val="000000"/>
                </a:solidFill>
                <a:latin typeface="Calibri"/>
              </a:rPr>
              <a:t>US businesses</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US </a:t>
            </a:r>
            <a:r>
              <a:rPr lang="en-IE" sz="2000" b="1" strike="noStrike" spc="-1" dirty="0">
                <a:solidFill>
                  <a:srgbClr val="000000"/>
                </a:solidFill>
                <a:latin typeface="Calibri"/>
              </a:rPr>
              <a:t>refused</a:t>
            </a:r>
            <a:r>
              <a:rPr lang="en-IE" sz="2000" b="0" strike="noStrike" spc="-1" dirty="0">
                <a:solidFill>
                  <a:srgbClr val="000000"/>
                </a:solidFill>
                <a:latin typeface="Calibri"/>
              </a:rPr>
              <a:t> to buy sugar</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Castro got </a:t>
            </a:r>
            <a:r>
              <a:rPr lang="en-IE" sz="2000" b="1" strike="noStrike" spc="-1" dirty="0">
                <a:solidFill>
                  <a:srgbClr val="000000"/>
                </a:solidFill>
                <a:latin typeface="Calibri"/>
              </a:rPr>
              <a:t>help</a:t>
            </a:r>
            <a:r>
              <a:rPr lang="en-IE" sz="2000" b="0" strike="noStrike" spc="-1" dirty="0">
                <a:solidFill>
                  <a:srgbClr val="000000"/>
                </a:solidFill>
                <a:latin typeface="Calibri"/>
              </a:rPr>
              <a:t> from Khrushchev, Soviet leader</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US organised </a:t>
            </a:r>
            <a:r>
              <a:rPr lang="en-IE" sz="2000" b="1" strike="noStrike" spc="-1" dirty="0">
                <a:solidFill>
                  <a:srgbClr val="000000"/>
                </a:solidFill>
                <a:latin typeface="Calibri"/>
              </a:rPr>
              <a:t>failed invasion </a:t>
            </a:r>
            <a:r>
              <a:rPr lang="en-IE" sz="2000" b="0" strike="noStrike" spc="-1" dirty="0">
                <a:solidFill>
                  <a:srgbClr val="000000"/>
                </a:solidFill>
                <a:latin typeface="Calibri"/>
              </a:rPr>
              <a:t>– </a:t>
            </a:r>
            <a:r>
              <a:rPr lang="en-IE" sz="2000" b="1" strike="noStrike" spc="-1" dirty="0">
                <a:solidFill>
                  <a:srgbClr val="000000"/>
                </a:solidFill>
                <a:latin typeface="Calibri"/>
              </a:rPr>
              <a:t>Bay of Pigs</a:t>
            </a:r>
            <a:endParaRPr lang="en-IN" sz="2000" b="0" strike="noStrike" spc="-1" dirty="0">
              <a:latin typeface="Arial"/>
            </a:endParaRPr>
          </a:p>
          <a:p>
            <a:pPr marL="343080" indent="-342720">
              <a:lnSpc>
                <a:spcPct val="150000"/>
              </a:lnSpc>
              <a:buClr>
                <a:srgbClr val="000000"/>
              </a:buClr>
              <a:buFont typeface="Arial"/>
              <a:buChar char="•"/>
            </a:pPr>
            <a:r>
              <a:rPr lang="en-IE" sz="2000" b="0" strike="noStrike" spc="-1" dirty="0">
                <a:solidFill>
                  <a:srgbClr val="000000"/>
                </a:solidFill>
                <a:latin typeface="Calibri"/>
              </a:rPr>
              <a:t>Soviets constructed </a:t>
            </a:r>
            <a:r>
              <a:rPr lang="en-IE" sz="2000" b="1" strike="noStrike" spc="-1" dirty="0">
                <a:solidFill>
                  <a:srgbClr val="000000"/>
                </a:solidFill>
                <a:latin typeface="Calibri"/>
              </a:rPr>
              <a:t>missile sites </a:t>
            </a:r>
            <a:r>
              <a:rPr lang="en-IE" sz="2000" b="0" strike="noStrike" spc="-1" dirty="0">
                <a:solidFill>
                  <a:srgbClr val="000000"/>
                </a:solidFill>
                <a:latin typeface="Calibri"/>
              </a:rPr>
              <a:t>in Cuba</a:t>
            </a:r>
            <a:endParaRPr lang="en-IN" sz="2000" b="0" strike="noStrike" spc="-1" dirty="0">
              <a:latin typeface="Arial"/>
            </a:endParaRPr>
          </a:p>
        </p:txBody>
      </p:sp>
      <p:grpSp>
        <p:nvGrpSpPr>
          <p:cNvPr id="3" name="Group 2"/>
          <p:cNvGrpSpPr/>
          <p:nvPr/>
        </p:nvGrpSpPr>
        <p:grpSpPr>
          <a:xfrm>
            <a:off x="9711720" y="1590492"/>
            <a:ext cx="1533552" cy="2260788"/>
            <a:chOff x="9711720" y="1590492"/>
            <a:chExt cx="1533552" cy="2260788"/>
          </a:xfrm>
        </p:grpSpPr>
        <p:pic>
          <p:nvPicPr>
            <p:cNvPr id="235" name="Picture 5"/>
            <p:cNvPicPr/>
            <p:nvPr/>
          </p:nvPicPr>
          <p:blipFill>
            <a:blip r:embed="rId2" cstate="print">
              <a:extLst>
                <a:ext uri="{28A0092B-C50C-407E-A947-70E740481C1C}">
                  <a14:useLocalDpi xmlns:a14="http://schemas.microsoft.com/office/drawing/2010/main" val="0"/>
                </a:ext>
              </a:extLst>
            </a:blip>
            <a:stretch>
              <a:fillRect/>
            </a:stretch>
          </p:blipFill>
          <p:spPr>
            <a:xfrm>
              <a:off x="9711720" y="1590492"/>
              <a:ext cx="1533552" cy="1957296"/>
            </a:xfrm>
            <a:prstGeom prst="rect">
              <a:avLst/>
            </a:prstGeom>
            <a:ln>
              <a:noFill/>
            </a:ln>
          </p:spPr>
        </p:pic>
        <p:sp>
          <p:nvSpPr>
            <p:cNvPr id="238" name="CustomShape 3"/>
            <p:cNvSpPr/>
            <p:nvPr/>
          </p:nvSpPr>
          <p:spPr>
            <a:xfrm>
              <a:off x="10043076" y="3547800"/>
              <a:ext cx="8708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400" b="0" strike="noStrike" spc="-1" dirty="0">
                  <a:solidFill>
                    <a:srgbClr val="000000"/>
                  </a:solidFill>
                  <a:latin typeface="Calibri"/>
                </a:rPr>
                <a:t>Kennedy</a:t>
              </a:r>
              <a:endParaRPr lang="en-IN" sz="1400" b="0" strike="noStrike" spc="-1" dirty="0">
                <a:latin typeface="Arial"/>
              </a:endParaRPr>
            </a:p>
          </p:txBody>
        </p:sp>
      </p:grpSp>
      <p:grpSp>
        <p:nvGrpSpPr>
          <p:cNvPr id="2" name="Group 1"/>
          <p:cNvGrpSpPr/>
          <p:nvPr/>
        </p:nvGrpSpPr>
        <p:grpSpPr>
          <a:xfrm>
            <a:off x="7431930" y="1573560"/>
            <a:ext cx="1754820" cy="2277720"/>
            <a:chOff x="7431930" y="1573560"/>
            <a:chExt cx="1754820" cy="2277720"/>
          </a:xfrm>
        </p:grpSpPr>
        <p:pic>
          <p:nvPicPr>
            <p:cNvPr id="237" name="Picture 10"/>
            <p:cNvPicPr/>
            <p:nvPr/>
          </p:nvPicPr>
          <p:blipFill>
            <a:blip r:embed="rId3" cstate="print">
              <a:extLst>
                <a:ext uri="{28A0092B-C50C-407E-A947-70E740481C1C}">
                  <a14:useLocalDpi xmlns:a14="http://schemas.microsoft.com/office/drawing/2010/main" val="0"/>
                </a:ext>
              </a:extLst>
            </a:blip>
            <a:stretch>
              <a:fillRect/>
            </a:stretch>
          </p:blipFill>
          <p:spPr>
            <a:xfrm>
              <a:off x="7431930" y="1573560"/>
              <a:ext cx="1754820" cy="1974240"/>
            </a:xfrm>
            <a:prstGeom prst="rect">
              <a:avLst/>
            </a:prstGeom>
            <a:ln>
              <a:noFill/>
            </a:ln>
          </p:spPr>
        </p:pic>
        <p:sp>
          <p:nvSpPr>
            <p:cNvPr id="239" name="CustomShape 4"/>
            <p:cNvSpPr/>
            <p:nvPr/>
          </p:nvSpPr>
          <p:spPr>
            <a:xfrm>
              <a:off x="7974540" y="3547800"/>
              <a:ext cx="669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400" b="0" strike="noStrike" spc="-1" dirty="0">
                  <a:solidFill>
                    <a:srgbClr val="000000"/>
                  </a:solidFill>
                  <a:latin typeface="Calibri"/>
                </a:rPr>
                <a:t>Castro</a:t>
              </a:r>
              <a:endParaRPr lang="en-IN" sz="1400" b="0" strike="noStrike" spc="-1" dirty="0">
                <a:latin typeface="Arial"/>
              </a:endParaRPr>
            </a:p>
          </p:txBody>
        </p:sp>
      </p:grpSp>
      <p:grpSp>
        <p:nvGrpSpPr>
          <p:cNvPr id="4" name="Group 3"/>
          <p:cNvGrpSpPr/>
          <p:nvPr/>
        </p:nvGrpSpPr>
        <p:grpSpPr>
          <a:xfrm>
            <a:off x="8100720" y="3970800"/>
            <a:ext cx="2172600" cy="2364120"/>
            <a:chOff x="8100720" y="3970800"/>
            <a:chExt cx="2172600" cy="2364120"/>
          </a:xfrm>
        </p:grpSpPr>
        <p:pic>
          <p:nvPicPr>
            <p:cNvPr id="236" name="Picture 6"/>
            <p:cNvPicPr/>
            <p:nvPr/>
          </p:nvPicPr>
          <p:blipFill>
            <a:blip r:embed="rId4"/>
            <a:srcRect l="25765"/>
            <a:stretch/>
          </p:blipFill>
          <p:spPr>
            <a:xfrm>
              <a:off x="8100720" y="3970800"/>
              <a:ext cx="2172600" cy="2060640"/>
            </a:xfrm>
            <a:prstGeom prst="rect">
              <a:avLst/>
            </a:prstGeom>
            <a:ln>
              <a:noFill/>
            </a:ln>
          </p:spPr>
        </p:pic>
        <p:sp>
          <p:nvSpPr>
            <p:cNvPr id="240" name="CustomShape 5"/>
            <p:cNvSpPr/>
            <p:nvPr/>
          </p:nvSpPr>
          <p:spPr>
            <a:xfrm>
              <a:off x="8643780" y="6031440"/>
              <a:ext cx="10861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400" b="0" strike="noStrike" spc="-1" dirty="0">
                  <a:solidFill>
                    <a:srgbClr val="000000"/>
                  </a:solidFill>
                  <a:latin typeface="Calibri"/>
                </a:rPr>
                <a:t>Khrushchev</a:t>
              </a:r>
              <a:endParaRPr lang="en-IN" sz="1400" b="0" strike="noStrike" spc="-1" dirty="0">
                <a:latin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87688" y="4232113"/>
            <a:ext cx="7783516" cy="2462644"/>
          </a:xfrm>
          <a:prstGeom prst="rect">
            <a:avLst/>
          </a:prstGeom>
        </p:spPr>
      </p:pic>
      <p:sp>
        <p:nvSpPr>
          <p:cNvPr id="241" name="TextShape 1"/>
          <p:cNvSpPr txBox="1"/>
          <p:nvPr/>
        </p:nvSpPr>
        <p:spPr>
          <a:xfrm>
            <a:off x="502200" y="631800"/>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The Progress of the Crisis</a:t>
            </a:r>
            <a:endParaRPr lang="en-US" sz="4000" b="0" strike="noStrike" spc="-1" dirty="0">
              <a:solidFill>
                <a:srgbClr val="000000"/>
              </a:solidFill>
              <a:latin typeface="Calibri"/>
            </a:endParaRPr>
          </a:p>
        </p:txBody>
      </p:sp>
      <p:sp>
        <p:nvSpPr>
          <p:cNvPr id="242" name="CustomShape 2"/>
          <p:cNvSpPr/>
          <p:nvPr/>
        </p:nvSpPr>
        <p:spPr>
          <a:xfrm>
            <a:off x="551384" y="1340768"/>
            <a:ext cx="4337640" cy="374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000" b="0" strike="noStrike" spc="-1" dirty="0">
                <a:solidFill>
                  <a:srgbClr val="000000"/>
                </a:solidFill>
                <a:latin typeface="Calibri"/>
              </a:rPr>
              <a:t>Kennedy of US ordered </a:t>
            </a:r>
            <a:r>
              <a:rPr lang="en-IE" sz="2000" b="1" strike="noStrike" spc="-1" dirty="0">
                <a:solidFill>
                  <a:srgbClr val="000000"/>
                </a:solidFill>
                <a:latin typeface="Calibri"/>
              </a:rPr>
              <a:t>blockade</a:t>
            </a:r>
            <a:r>
              <a:rPr lang="en-IE" sz="2000" b="0" strike="noStrike" spc="-1" dirty="0">
                <a:solidFill>
                  <a:srgbClr val="000000"/>
                </a:solidFill>
                <a:latin typeface="Calibri"/>
              </a:rPr>
              <a:t> of Cuba</a:t>
            </a:r>
            <a:endParaRPr lang="en-IN" sz="2000" b="0" strike="noStrike" spc="-1" dirty="0">
              <a:latin typeface="Arial"/>
            </a:endParaRPr>
          </a:p>
          <a:p>
            <a:pPr marL="285840" indent="-285480">
              <a:lnSpc>
                <a:spcPct val="150000"/>
              </a:lnSpc>
              <a:buClr>
                <a:srgbClr val="000000"/>
              </a:buClr>
              <a:buFont typeface="Arial"/>
              <a:buChar char="•"/>
            </a:pPr>
            <a:r>
              <a:rPr lang="en-IE" sz="2000" b="1" strike="noStrike" spc="-1" dirty="0">
                <a:solidFill>
                  <a:srgbClr val="000000"/>
                </a:solidFill>
                <a:latin typeface="Calibri"/>
              </a:rPr>
              <a:t>Danger</a:t>
            </a:r>
            <a:r>
              <a:rPr lang="en-IE" sz="2000" b="0" strike="noStrike" spc="-1" dirty="0">
                <a:solidFill>
                  <a:srgbClr val="000000"/>
                </a:solidFill>
                <a:latin typeface="Calibri"/>
              </a:rPr>
              <a:t> of nuclear war</a:t>
            </a:r>
            <a:endParaRPr lang="en-IN" sz="2000" b="0" strike="noStrike" spc="-1" dirty="0">
              <a:latin typeface="Arial"/>
            </a:endParaRPr>
          </a:p>
          <a:p>
            <a:pPr marL="285840" indent="-285480">
              <a:lnSpc>
                <a:spcPct val="150000"/>
              </a:lnSpc>
              <a:buClr>
                <a:srgbClr val="000000"/>
              </a:buClr>
              <a:buFont typeface="Arial"/>
              <a:buChar char="•"/>
            </a:pPr>
            <a:r>
              <a:rPr lang="en-IE" sz="2000" b="1" strike="noStrike" spc="-1" dirty="0">
                <a:solidFill>
                  <a:srgbClr val="000000"/>
                </a:solidFill>
                <a:latin typeface="Calibri"/>
              </a:rPr>
              <a:t>Soviet ships </a:t>
            </a:r>
            <a:r>
              <a:rPr lang="en-IE" sz="2000" b="0" strike="noStrike" spc="-1" dirty="0">
                <a:solidFill>
                  <a:srgbClr val="000000"/>
                </a:solidFill>
                <a:latin typeface="Calibri"/>
              </a:rPr>
              <a:t>heading for Cuba</a:t>
            </a:r>
            <a:endParaRPr lang="en-IN" sz="2000" b="0" strike="noStrike" spc="-1" dirty="0">
              <a:latin typeface="Arial"/>
            </a:endParaRPr>
          </a:p>
          <a:p>
            <a:pPr marL="285840" indent="-285480">
              <a:lnSpc>
                <a:spcPct val="150000"/>
              </a:lnSpc>
              <a:buClr>
                <a:srgbClr val="000000"/>
              </a:buClr>
              <a:buFont typeface="Arial"/>
              <a:buChar char="•"/>
            </a:pPr>
            <a:r>
              <a:rPr lang="en-IE" sz="2000" b="0" strike="noStrike" spc="-1" dirty="0">
                <a:solidFill>
                  <a:srgbClr val="000000"/>
                </a:solidFill>
                <a:latin typeface="Calibri"/>
              </a:rPr>
              <a:t>Khrushchev agreed to </a:t>
            </a:r>
            <a:r>
              <a:rPr lang="en-IE" sz="2000" b="1" strike="noStrike" spc="-1" dirty="0">
                <a:solidFill>
                  <a:srgbClr val="000000"/>
                </a:solidFill>
                <a:latin typeface="Calibri"/>
              </a:rPr>
              <a:t>dismantle</a:t>
            </a:r>
            <a:r>
              <a:rPr lang="en-IE" sz="2000" b="0" strike="noStrike" spc="-1" dirty="0">
                <a:solidFill>
                  <a:srgbClr val="000000"/>
                </a:solidFill>
                <a:latin typeface="Calibri"/>
              </a:rPr>
              <a:t> missile bases if US </a:t>
            </a:r>
            <a:r>
              <a:rPr lang="en-IE" sz="2000" b="1" strike="noStrike" spc="-1" dirty="0">
                <a:solidFill>
                  <a:srgbClr val="000000"/>
                </a:solidFill>
                <a:latin typeface="Calibri"/>
              </a:rPr>
              <a:t>agreed</a:t>
            </a:r>
            <a:r>
              <a:rPr lang="en-IE" sz="2000" b="0" strike="noStrike" spc="-1" dirty="0">
                <a:solidFill>
                  <a:srgbClr val="000000"/>
                </a:solidFill>
                <a:latin typeface="Calibri"/>
              </a:rPr>
              <a:t> not to invade Cuba</a:t>
            </a:r>
            <a:endParaRPr lang="en-IN" sz="2000" b="0" strike="noStrike" spc="-1" dirty="0">
              <a:latin typeface="Arial"/>
            </a:endParaRPr>
          </a:p>
          <a:p>
            <a:pPr marL="285840" indent="-285480">
              <a:lnSpc>
                <a:spcPct val="150000"/>
              </a:lnSpc>
              <a:buClr>
                <a:srgbClr val="000000"/>
              </a:buClr>
              <a:buFont typeface="Arial"/>
              <a:buChar char="•"/>
            </a:pPr>
            <a:r>
              <a:rPr lang="en-IE" sz="2000" b="1" strike="noStrike" spc="-1" dirty="0">
                <a:solidFill>
                  <a:srgbClr val="000000"/>
                </a:solidFill>
                <a:latin typeface="Calibri"/>
              </a:rPr>
              <a:t>Agreement</a:t>
            </a:r>
            <a:r>
              <a:rPr lang="en-IE" sz="2000" b="0" strike="noStrike" spc="-1" dirty="0">
                <a:solidFill>
                  <a:srgbClr val="000000"/>
                </a:solidFill>
                <a:latin typeface="Calibri"/>
              </a:rPr>
              <a:t> reached</a:t>
            </a:r>
            <a:endParaRPr lang="en-IN" sz="2000" b="0" strike="noStrike" spc="-1" dirty="0">
              <a:latin typeface="Arial"/>
            </a:endParaRPr>
          </a:p>
        </p:txBody>
      </p:sp>
      <p:pic>
        <p:nvPicPr>
          <p:cNvPr id="243" name="Picture 8"/>
          <p:cNvPicPr/>
          <p:nvPr/>
        </p:nvPicPr>
        <p:blipFill>
          <a:blip r:embed="rId3"/>
          <a:stretch/>
        </p:blipFill>
        <p:spPr>
          <a:xfrm>
            <a:off x="6243480" y="1187280"/>
            <a:ext cx="5149800" cy="2956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Shape 1"/>
          <p:cNvSpPr txBox="1"/>
          <p:nvPr/>
        </p:nvSpPr>
        <p:spPr>
          <a:xfrm>
            <a:off x="502200" y="631800"/>
            <a:ext cx="116895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did the World Come Very Close to a </a:t>
            </a:r>
            <a:r>
              <a:rPr lang="en-US" sz="4000" b="1" strike="noStrike" spc="-1">
                <a:solidFill>
                  <a:srgbClr val="FFC000"/>
                </a:solidFill>
                <a:latin typeface="Calibri"/>
              </a:rPr>
              <a:t>Nuclear War</a:t>
            </a:r>
            <a:r>
              <a:rPr lang="en-US" sz="4000" b="1" strike="noStrike" spc="-1" dirty="0">
                <a:solidFill>
                  <a:srgbClr val="FFC000"/>
                </a:solidFill>
                <a:latin typeface="Calibri"/>
              </a:rPr>
              <a:t>?</a:t>
            </a:r>
            <a:endParaRPr lang="en-US" sz="4000" b="0" strike="noStrike" spc="-1" dirty="0">
              <a:solidFill>
                <a:srgbClr val="000000"/>
              </a:solidFill>
              <a:latin typeface="Calibri"/>
            </a:endParaRPr>
          </a:p>
        </p:txBody>
      </p:sp>
      <p:grpSp>
        <p:nvGrpSpPr>
          <p:cNvPr id="2" name="Group 1"/>
          <p:cNvGrpSpPr/>
          <p:nvPr/>
        </p:nvGrpSpPr>
        <p:grpSpPr>
          <a:xfrm>
            <a:off x="6845760" y="1609988"/>
            <a:ext cx="4699800" cy="4109263"/>
            <a:chOff x="6845760" y="1609988"/>
            <a:chExt cx="4699800" cy="4109263"/>
          </a:xfrm>
        </p:grpSpPr>
        <p:pic>
          <p:nvPicPr>
            <p:cNvPr id="246" name="Picture 5"/>
            <p:cNvPicPr/>
            <p:nvPr/>
          </p:nvPicPr>
          <p:blipFill>
            <a:blip r:embed="rId2" cstate="print">
              <a:extLst>
                <a:ext uri="{28A0092B-C50C-407E-A947-70E740481C1C}">
                  <a14:useLocalDpi xmlns:a14="http://schemas.microsoft.com/office/drawing/2010/main" val="0"/>
                </a:ext>
              </a:extLst>
            </a:blip>
            <a:stretch>
              <a:fillRect/>
            </a:stretch>
          </p:blipFill>
          <p:spPr>
            <a:xfrm>
              <a:off x="6845760" y="1609988"/>
              <a:ext cx="4699800" cy="3744583"/>
            </a:xfrm>
            <a:prstGeom prst="rect">
              <a:avLst/>
            </a:prstGeom>
            <a:ln>
              <a:noFill/>
            </a:ln>
          </p:spPr>
        </p:pic>
        <p:sp>
          <p:nvSpPr>
            <p:cNvPr id="247" name="CustomShape 2"/>
            <p:cNvSpPr/>
            <p:nvPr/>
          </p:nvSpPr>
          <p:spPr>
            <a:xfrm>
              <a:off x="8116020" y="5354571"/>
              <a:ext cx="2159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E" sz="1800" b="0" strike="noStrike" spc="-1" dirty="0">
                  <a:solidFill>
                    <a:srgbClr val="000000"/>
                  </a:solidFill>
                  <a:latin typeface="Calibri"/>
                </a:rPr>
                <a:t>A missile site in Cuba</a:t>
              </a:r>
              <a:endParaRPr lang="en-IN" sz="1800" b="0" strike="noStrike" spc="-1" dirty="0">
                <a:latin typeface="Arial"/>
              </a:endParaRPr>
            </a:p>
          </p:txBody>
        </p:sp>
      </p:grpSp>
      <p:pic>
        <p:nvPicPr>
          <p:cNvPr id="248" name="Picture 2"/>
          <p:cNvPicPr/>
          <p:nvPr/>
        </p:nvPicPr>
        <p:blipFill rotWithShape="1">
          <a:blip r:embed="rId3"/>
          <a:srcRect r="19597"/>
          <a:stretch/>
        </p:blipFill>
        <p:spPr>
          <a:xfrm>
            <a:off x="365400" y="1609920"/>
            <a:ext cx="6306664" cy="4267352"/>
          </a:xfrm>
          <a:prstGeom prst="rect">
            <a:avLst/>
          </a:prstGeom>
          <a:ln>
            <a:noFill/>
          </a:ln>
        </p:spPr>
      </p:pic>
      <p:sp>
        <p:nvSpPr>
          <p:cNvPr id="3" name="TextBox 2">
            <a:extLst>
              <a:ext uri="{FF2B5EF4-FFF2-40B4-BE49-F238E27FC236}">
                <a16:creationId xmlns:a16="http://schemas.microsoft.com/office/drawing/2014/main" id="{2B26BE2D-2B6E-FC3F-08D7-B388DD7B9DB6}"/>
              </a:ext>
            </a:extLst>
          </p:cNvPr>
          <p:cNvSpPr txBox="1"/>
          <p:nvPr/>
        </p:nvSpPr>
        <p:spPr>
          <a:xfrm>
            <a:off x="906256" y="5983472"/>
            <a:ext cx="5760640" cy="646331"/>
          </a:xfrm>
          <a:prstGeom prst="rect">
            <a:avLst/>
          </a:prstGeom>
          <a:noFill/>
        </p:spPr>
        <p:txBody>
          <a:bodyPr wrap="square" rtlCol="0">
            <a:spAutoFit/>
          </a:bodyPr>
          <a:lstStyle/>
          <a:p>
            <a:r>
              <a:rPr lang="en-IE" dirty="0">
                <a:latin typeface="Calibri" panose="020F0502020204030204" pitchFamily="34" charset="0"/>
                <a:cs typeface="Calibri" panose="020F0502020204030204" pitchFamily="34" charset="0"/>
              </a:rPr>
              <a:t>Cuba and North America, showing cities that would come within the range of missiles fired from Cuba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Shape 1"/>
          <p:cNvSpPr txBox="1"/>
          <p:nvPr/>
        </p:nvSpPr>
        <p:spPr>
          <a:xfrm>
            <a:off x="502200" y="631800"/>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Cuban Missile Crisis Important?</a:t>
            </a:r>
            <a:endParaRPr lang="en-US" sz="4000" b="0" strike="noStrike" spc="-1" dirty="0">
              <a:solidFill>
                <a:srgbClr val="000000"/>
              </a:solidFill>
              <a:latin typeface="Calibri"/>
            </a:endParaRPr>
          </a:p>
        </p:txBody>
      </p:sp>
      <p:pic>
        <p:nvPicPr>
          <p:cNvPr id="250" name="Picture 8"/>
          <p:cNvPicPr/>
          <p:nvPr/>
        </p:nvPicPr>
        <p:blipFill>
          <a:blip r:embed="rId2"/>
          <a:stretch/>
        </p:blipFill>
        <p:spPr>
          <a:xfrm>
            <a:off x="1741500" y="1757160"/>
            <a:ext cx="8726760" cy="39448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Group 1"/>
          <p:cNvGrpSpPr/>
          <p:nvPr/>
        </p:nvGrpSpPr>
        <p:grpSpPr>
          <a:xfrm>
            <a:off x="479376" y="908720"/>
            <a:ext cx="11058480" cy="5208744"/>
            <a:chOff x="442440" y="596520"/>
            <a:chExt cx="11058480" cy="5208744"/>
          </a:xfrm>
        </p:grpSpPr>
        <p:sp>
          <p:nvSpPr>
            <p:cNvPr id="252" name="CustomShape 2"/>
            <p:cNvSpPr/>
            <p:nvPr/>
          </p:nvSpPr>
          <p:spPr>
            <a:xfrm>
              <a:off x="810000" y="1054080"/>
              <a:ext cx="10690920" cy="4751184"/>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p:style>
        </p:sp>
        <p:sp>
          <p:nvSpPr>
            <p:cNvPr id="253" name="CustomShape 3"/>
            <p:cNvSpPr/>
            <p:nvPr/>
          </p:nvSpPr>
          <p:spPr>
            <a:xfrm>
              <a:off x="1400040" y="1054080"/>
              <a:ext cx="4843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3600" b="1" strike="noStrike" spc="-1">
                  <a:solidFill>
                    <a:srgbClr val="11AD9A"/>
                  </a:solidFill>
                  <a:latin typeface="Calibri"/>
                </a:rPr>
                <a:t>Assessing Your Learning </a:t>
              </a:r>
              <a:endParaRPr lang="en-IN" sz="3600" b="0" strike="noStrike" spc="-1">
                <a:latin typeface="Arial"/>
              </a:endParaRPr>
            </a:p>
          </p:txBody>
        </p:sp>
        <p:pic>
          <p:nvPicPr>
            <p:cNvPr id="254" name="Picture 5" descr="Icon&#10;&#10;Description automatically generated"/>
            <p:cNvPicPr/>
            <p:nvPr/>
          </p:nvPicPr>
          <p:blipFill>
            <a:blip r:embed="rId2"/>
            <a:stretch/>
          </p:blipFill>
          <p:spPr>
            <a:xfrm>
              <a:off x="442440" y="596520"/>
              <a:ext cx="1086480" cy="1086480"/>
            </a:xfrm>
            <a:prstGeom prst="rect">
              <a:avLst/>
            </a:prstGeom>
            <a:ln>
              <a:noFill/>
            </a:ln>
          </p:spPr>
        </p:pic>
      </p:grpSp>
      <p:sp>
        <p:nvSpPr>
          <p:cNvPr id="255" name="CustomShape 4"/>
          <p:cNvSpPr/>
          <p:nvPr/>
        </p:nvSpPr>
        <p:spPr>
          <a:xfrm>
            <a:off x="1332576" y="1995560"/>
            <a:ext cx="9374760" cy="392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11AD9A"/>
              </a:buClr>
              <a:buFont typeface="Calibri Light"/>
              <a:buAutoNum type="arabicPeriod"/>
            </a:pPr>
            <a:r>
              <a:rPr lang="en-US" sz="2800" b="0" strike="noStrike" spc="-1">
                <a:solidFill>
                  <a:srgbClr val="000000"/>
                </a:solidFill>
                <a:latin typeface="Calibri"/>
              </a:rPr>
              <a:t>How did relations between Castro and the USA worsen?</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How did Castro become closer to the USSR (Soviet Union)?</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Why did the USA blockade Cuba?</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Why could the Cuban Missile Crisis have led to a nuclear war?</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What agreement did the USA and the USSR make to end the Cuban Missile Crisis?</a:t>
            </a:r>
            <a:endParaRPr lang="en-IN" sz="2800" b="0" strike="noStrike" spc="-1">
              <a:latin typeface="Arial"/>
            </a:endParaRPr>
          </a:p>
          <a:p>
            <a:pPr marL="343080" indent="-342720">
              <a:lnSpc>
                <a:spcPct val="100000"/>
              </a:lnSpc>
              <a:buClr>
                <a:srgbClr val="11AD9A"/>
              </a:buClr>
              <a:buFont typeface="Calibri Light"/>
              <a:buAutoNum type="arabicPeriod"/>
            </a:pPr>
            <a:r>
              <a:rPr lang="en-US" sz="2800" b="0" strike="noStrike" spc="-1">
                <a:solidFill>
                  <a:srgbClr val="000000"/>
                </a:solidFill>
                <a:latin typeface="Calibri"/>
              </a:rPr>
              <a:t>How did the Cuban Missile Crisis influence international relations?</a:t>
            </a:r>
            <a:endParaRPr lang="en-IN"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Shape 1"/>
          <p:cNvSpPr txBox="1"/>
          <p:nvPr/>
        </p:nvSpPr>
        <p:spPr>
          <a:xfrm>
            <a:off x="502200" y="571320"/>
            <a:ext cx="115275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Collapse of the Soviet Union Important?</a:t>
            </a:r>
            <a:endParaRPr lang="en-US" sz="4000" b="0" strike="noStrike" spc="-1" dirty="0">
              <a:solidFill>
                <a:srgbClr val="000000"/>
              </a:solidFill>
              <a:latin typeface="Calibri"/>
            </a:endParaRPr>
          </a:p>
        </p:txBody>
      </p:sp>
      <p:sp>
        <p:nvSpPr>
          <p:cNvPr id="257" name="CustomShape 2"/>
          <p:cNvSpPr/>
          <p:nvPr/>
        </p:nvSpPr>
        <p:spPr>
          <a:xfrm>
            <a:off x="520093" y="1639440"/>
            <a:ext cx="5740200" cy="44920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200" b="0" strike="noStrike" spc="-1" dirty="0">
                <a:solidFill>
                  <a:srgbClr val="000000"/>
                </a:solidFill>
                <a:latin typeface="Calibri"/>
              </a:rPr>
              <a:t>Cold War competition between Soviet Union and USA</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Soviet economy </a:t>
            </a:r>
            <a:r>
              <a:rPr lang="en-IE" sz="2200" b="0" strike="noStrike" spc="-1" dirty="0">
                <a:solidFill>
                  <a:srgbClr val="000000"/>
                </a:solidFill>
                <a:latin typeface="Calibri"/>
              </a:rPr>
              <a:t>not strong enough</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Soviets involved in </a:t>
            </a:r>
            <a:r>
              <a:rPr lang="en-IE" sz="2200" b="1" strike="noStrike" spc="-1" dirty="0">
                <a:solidFill>
                  <a:srgbClr val="000000"/>
                </a:solidFill>
                <a:latin typeface="Calibri"/>
              </a:rPr>
              <a:t>war in Afghanistan</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Gorbachev</a:t>
            </a:r>
            <a:r>
              <a:rPr lang="en-IE" sz="2200" b="0" strike="noStrike" spc="-1" dirty="0">
                <a:solidFill>
                  <a:srgbClr val="000000"/>
                </a:solidFill>
                <a:latin typeface="Calibri"/>
              </a:rPr>
              <a:t>, Soviet leader, wanted to reform the Soviet Union</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Gorbachev</a:t>
            </a:r>
            <a:r>
              <a:rPr lang="en-IE" sz="2200" b="0" strike="noStrike" spc="-1" dirty="0">
                <a:solidFill>
                  <a:srgbClr val="000000"/>
                </a:solidFill>
                <a:latin typeface="Calibri"/>
              </a:rPr>
              <a:t> made </a:t>
            </a:r>
            <a:r>
              <a:rPr lang="en-IE" sz="2200" b="1" strike="noStrike" spc="-1" dirty="0">
                <a:solidFill>
                  <a:srgbClr val="000000"/>
                </a:solidFill>
                <a:latin typeface="Calibri"/>
              </a:rPr>
              <a:t>agreement</a:t>
            </a:r>
            <a:r>
              <a:rPr lang="en-IE" sz="2200" b="0" strike="noStrike" spc="-1" dirty="0">
                <a:solidFill>
                  <a:srgbClr val="000000"/>
                </a:solidFill>
                <a:latin typeface="Calibri"/>
              </a:rPr>
              <a:t> with </a:t>
            </a:r>
            <a:r>
              <a:rPr lang="en-IE" sz="2200" b="1" strike="noStrike" spc="-1" dirty="0">
                <a:solidFill>
                  <a:srgbClr val="000000"/>
                </a:solidFill>
                <a:latin typeface="Calibri"/>
              </a:rPr>
              <a:t>Reagan</a:t>
            </a:r>
            <a:r>
              <a:rPr lang="en-IE" sz="2200" b="0" strike="noStrike" spc="-1" dirty="0">
                <a:solidFill>
                  <a:srgbClr val="000000"/>
                </a:solidFill>
                <a:latin typeface="Calibri"/>
              </a:rPr>
              <a:t>, US President, to stop arms race</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Gorbachev promised </a:t>
            </a:r>
            <a:r>
              <a:rPr lang="en-IE" sz="2200" b="1" strike="noStrike" spc="-1" dirty="0">
                <a:solidFill>
                  <a:srgbClr val="000000"/>
                </a:solidFill>
                <a:latin typeface="Calibri"/>
              </a:rPr>
              <a:t>not to interfere </a:t>
            </a:r>
            <a:r>
              <a:rPr lang="en-IE" sz="2200" b="0" strike="noStrike" spc="-1" dirty="0">
                <a:solidFill>
                  <a:srgbClr val="000000"/>
                </a:solidFill>
                <a:latin typeface="Calibri"/>
              </a:rPr>
              <a:t>in Eastern European countries</a:t>
            </a:r>
            <a:endParaRPr lang="en-IN" sz="2200" b="0" strike="noStrike" spc="-1" dirty="0">
              <a:latin typeface="Arial"/>
            </a:endParaRPr>
          </a:p>
          <a:p>
            <a:pPr marL="285840" indent="-285480">
              <a:lnSpc>
                <a:spcPct val="100000"/>
              </a:lnSpc>
              <a:buClr>
                <a:srgbClr val="000000"/>
              </a:buClr>
              <a:buFont typeface="Arial"/>
              <a:buChar char="•"/>
            </a:pPr>
            <a:r>
              <a:rPr lang="en-IE" sz="2200" b="0" strike="noStrike" spc="-1" dirty="0">
                <a:solidFill>
                  <a:srgbClr val="000000"/>
                </a:solidFill>
                <a:latin typeface="Calibri"/>
              </a:rPr>
              <a:t>Led to </a:t>
            </a:r>
            <a:r>
              <a:rPr lang="en-IE" sz="2200" b="1" strike="noStrike" spc="-1" dirty="0">
                <a:solidFill>
                  <a:srgbClr val="000000"/>
                </a:solidFill>
                <a:latin typeface="Calibri"/>
              </a:rPr>
              <a:t>collapse of Communism </a:t>
            </a:r>
            <a:r>
              <a:rPr lang="en-IE" sz="2200" b="0" strike="noStrike" spc="-1" dirty="0">
                <a:solidFill>
                  <a:srgbClr val="000000"/>
                </a:solidFill>
                <a:latin typeface="Calibri"/>
              </a:rPr>
              <a:t>there</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Berlin Wall </a:t>
            </a:r>
            <a:r>
              <a:rPr lang="en-IE" sz="2200" b="0" strike="noStrike" spc="-1" dirty="0">
                <a:solidFill>
                  <a:srgbClr val="000000"/>
                </a:solidFill>
                <a:latin typeface="Calibri"/>
              </a:rPr>
              <a:t>knocked down</a:t>
            </a:r>
            <a:endParaRPr lang="en-IN" sz="2200" b="0" strike="noStrike" spc="-1" dirty="0">
              <a:latin typeface="Arial"/>
            </a:endParaRPr>
          </a:p>
          <a:p>
            <a:pPr marL="285840" indent="-285480">
              <a:lnSpc>
                <a:spcPct val="100000"/>
              </a:lnSpc>
              <a:buClr>
                <a:srgbClr val="000000"/>
              </a:buClr>
              <a:buFont typeface="Arial"/>
              <a:buChar char="•"/>
            </a:pPr>
            <a:r>
              <a:rPr lang="en-IE" sz="2200" b="1" strike="noStrike" spc="-1" dirty="0">
                <a:solidFill>
                  <a:srgbClr val="000000"/>
                </a:solidFill>
                <a:latin typeface="Calibri"/>
              </a:rPr>
              <a:t>Germany united</a:t>
            </a:r>
            <a:endParaRPr lang="en-IN" sz="2200" b="0" strike="noStrike" spc="-1" dirty="0">
              <a:latin typeface="Arial"/>
            </a:endParaRPr>
          </a:p>
        </p:txBody>
      </p:sp>
      <p:grpSp>
        <p:nvGrpSpPr>
          <p:cNvPr id="2" name="Group 1"/>
          <p:cNvGrpSpPr/>
          <p:nvPr/>
        </p:nvGrpSpPr>
        <p:grpSpPr>
          <a:xfrm>
            <a:off x="6672240" y="1443240"/>
            <a:ext cx="4852944" cy="2669487"/>
            <a:chOff x="6672240" y="1443240"/>
            <a:chExt cx="4852944" cy="2669487"/>
          </a:xfrm>
        </p:grpSpPr>
        <p:pic>
          <p:nvPicPr>
            <p:cNvPr id="258" name="Picture 9"/>
            <p:cNvPicPr/>
            <p:nvPr/>
          </p:nvPicPr>
          <p:blipFill>
            <a:blip r:embed="rId2"/>
            <a:stretch/>
          </p:blipFill>
          <p:spPr>
            <a:xfrm>
              <a:off x="6672240" y="1443240"/>
              <a:ext cx="3480454" cy="2588040"/>
            </a:xfrm>
            <a:prstGeom prst="rect">
              <a:avLst/>
            </a:prstGeom>
            <a:ln>
              <a:noFill/>
            </a:ln>
          </p:spPr>
        </p:pic>
        <p:sp>
          <p:nvSpPr>
            <p:cNvPr id="260" name="CustomShape 3"/>
            <p:cNvSpPr/>
            <p:nvPr/>
          </p:nvSpPr>
          <p:spPr>
            <a:xfrm>
              <a:off x="10208664" y="2376447"/>
              <a:ext cx="131652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0" strike="noStrike" spc="-1" dirty="0">
                  <a:solidFill>
                    <a:srgbClr val="000000"/>
                  </a:solidFill>
                  <a:latin typeface="Calibri"/>
                </a:rPr>
                <a:t>Gorbachev, Soviet leader, meeting Reagan, US President</a:t>
              </a:r>
              <a:endParaRPr lang="en-IN" sz="1800" b="0" strike="noStrike" spc="-1" dirty="0">
                <a:latin typeface="Arial"/>
              </a:endParaRPr>
            </a:p>
          </p:txBody>
        </p:sp>
      </p:grpSp>
      <p:grpSp>
        <p:nvGrpSpPr>
          <p:cNvPr id="3" name="Group 2"/>
          <p:cNvGrpSpPr/>
          <p:nvPr/>
        </p:nvGrpSpPr>
        <p:grpSpPr>
          <a:xfrm>
            <a:off x="6672240" y="4130820"/>
            <a:ext cx="4755384" cy="2443748"/>
            <a:chOff x="6672240" y="4130820"/>
            <a:chExt cx="4755384" cy="2443748"/>
          </a:xfrm>
        </p:grpSpPr>
        <p:pic>
          <p:nvPicPr>
            <p:cNvPr id="259" name="Picture 10"/>
            <p:cNvPicPr/>
            <p:nvPr/>
          </p:nvPicPr>
          <p:blipFill>
            <a:blip r:embed="rId3"/>
            <a:stretch/>
          </p:blipFill>
          <p:spPr>
            <a:xfrm>
              <a:off x="6672240" y="4130820"/>
              <a:ext cx="3474360" cy="2328840"/>
            </a:xfrm>
            <a:prstGeom prst="rect">
              <a:avLst/>
            </a:prstGeom>
            <a:ln>
              <a:noFill/>
            </a:ln>
          </p:spPr>
        </p:pic>
        <p:sp>
          <p:nvSpPr>
            <p:cNvPr id="261" name="CustomShape 4"/>
            <p:cNvSpPr/>
            <p:nvPr/>
          </p:nvSpPr>
          <p:spPr>
            <a:xfrm>
              <a:off x="10208664" y="5661248"/>
              <a:ext cx="12189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800" b="0" strike="noStrike" spc="-1" dirty="0">
                  <a:solidFill>
                    <a:srgbClr val="000000"/>
                  </a:solidFill>
                  <a:latin typeface="Calibri"/>
                </a:rPr>
                <a:t>The Fall of the Berlin Wall</a:t>
              </a:r>
              <a:endParaRPr lang="en-IN" sz="1800" b="0" strike="noStrike" spc="-1" dirty="0">
                <a:latin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502200" y="571320"/>
            <a:ext cx="115275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Why was the </a:t>
            </a:r>
            <a:r>
              <a:rPr lang="en-US" sz="4000" b="1" spc="-1" dirty="0">
                <a:solidFill>
                  <a:srgbClr val="FFC000"/>
                </a:solidFill>
                <a:latin typeface="Calibri"/>
              </a:rPr>
              <a:t>C</a:t>
            </a:r>
            <a:r>
              <a:rPr lang="en-US" sz="4000" b="1" strike="noStrike" spc="-1" dirty="0">
                <a:solidFill>
                  <a:srgbClr val="FFC000"/>
                </a:solidFill>
                <a:latin typeface="Calibri"/>
              </a:rPr>
              <a:t>ollapse of the Soviet Union </a:t>
            </a:r>
            <a:r>
              <a:rPr lang="en-US" sz="4000" b="1" spc="-1" dirty="0">
                <a:solidFill>
                  <a:srgbClr val="FFC000"/>
                </a:solidFill>
                <a:latin typeface="Calibri"/>
              </a:rPr>
              <a:t>I</a:t>
            </a:r>
            <a:r>
              <a:rPr lang="en-US" sz="4000" b="1" strike="noStrike" spc="-1" dirty="0">
                <a:solidFill>
                  <a:srgbClr val="FFC000"/>
                </a:solidFill>
                <a:latin typeface="Calibri"/>
              </a:rPr>
              <a:t>mportant?</a:t>
            </a:r>
            <a:endParaRPr lang="en-US" sz="4000" b="0" strike="noStrike" spc="-1" dirty="0">
              <a:solidFill>
                <a:srgbClr val="000000"/>
              </a:solidFill>
              <a:latin typeface="Calibri"/>
            </a:endParaRPr>
          </a:p>
        </p:txBody>
      </p:sp>
      <p:sp>
        <p:nvSpPr>
          <p:cNvPr id="263" name="CustomShape 2"/>
          <p:cNvSpPr/>
          <p:nvPr/>
        </p:nvSpPr>
        <p:spPr>
          <a:xfrm>
            <a:off x="502200" y="1556792"/>
            <a:ext cx="4914720" cy="20675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200" b="0" strike="noStrike" spc="-1" dirty="0">
                <a:solidFill>
                  <a:srgbClr val="000000"/>
                </a:solidFill>
                <a:latin typeface="Calibri"/>
              </a:rPr>
              <a:t>Communism </a:t>
            </a:r>
            <a:r>
              <a:rPr lang="en-IE" sz="2200" b="1" strike="noStrike" spc="-1" dirty="0">
                <a:solidFill>
                  <a:srgbClr val="000000"/>
                </a:solidFill>
                <a:latin typeface="Calibri"/>
              </a:rPr>
              <a:t>collapsed</a:t>
            </a:r>
            <a:r>
              <a:rPr lang="en-IE" sz="2200" b="0" strike="noStrike" spc="-1" dirty="0">
                <a:solidFill>
                  <a:srgbClr val="000000"/>
                </a:solidFill>
                <a:latin typeface="Calibri"/>
              </a:rPr>
              <a:t> in Soviet Union</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The </a:t>
            </a:r>
            <a:r>
              <a:rPr lang="en-IE" sz="2200" b="1" strike="noStrike" spc="-1" dirty="0">
                <a:solidFill>
                  <a:srgbClr val="000000"/>
                </a:solidFill>
                <a:latin typeface="Calibri"/>
              </a:rPr>
              <a:t>break-up</a:t>
            </a:r>
            <a:r>
              <a:rPr lang="en-IE" sz="2200" b="0" strike="noStrike" spc="-1" dirty="0">
                <a:solidFill>
                  <a:srgbClr val="000000"/>
                </a:solidFill>
                <a:latin typeface="Calibri"/>
              </a:rPr>
              <a:t> of the Soviet Union</a:t>
            </a:r>
            <a:endParaRPr lang="en-IN" sz="2200" b="0" strike="noStrike" spc="-1" dirty="0">
              <a:latin typeface="Arial"/>
            </a:endParaRPr>
          </a:p>
          <a:p>
            <a:pPr marL="285840" indent="-285480">
              <a:lnSpc>
                <a:spcPct val="150000"/>
              </a:lnSpc>
              <a:buClr>
                <a:srgbClr val="000000"/>
              </a:buClr>
              <a:buFont typeface="Arial"/>
              <a:buChar char="•"/>
            </a:pPr>
            <a:r>
              <a:rPr lang="en-IE" sz="2200" b="0" strike="noStrike" spc="-1" dirty="0">
                <a:solidFill>
                  <a:srgbClr val="000000"/>
                </a:solidFill>
                <a:latin typeface="Calibri"/>
              </a:rPr>
              <a:t>Creation of </a:t>
            </a:r>
            <a:r>
              <a:rPr lang="en-IE" sz="2200" b="1" strike="noStrike" spc="-1" dirty="0">
                <a:solidFill>
                  <a:srgbClr val="000000"/>
                </a:solidFill>
                <a:latin typeface="Calibri"/>
              </a:rPr>
              <a:t>independent republics</a:t>
            </a:r>
            <a:endParaRPr lang="en-IN" sz="2200" b="0" strike="noStrike" spc="-1" dirty="0">
              <a:latin typeface="Arial"/>
            </a:endParaRPr>
          </a:p>
          <a:p>
            <a:pPr marL="285840" indent="-285480">
              <a:lnSpc>
                <a:spcPct val="150000"/>
              </a:lnSpc>
              <a:buClr>
                <a:srgbClr val="000000"/>
              </a:buClr>
              <a:buFont typeface="Arial"/>
              <a:buChar char="•"/>
            </a:pPr>
            <a:r>
              <a:rPr lang="en-IE" sz="2200" b="1" strike="noStrike" spc="-1" dirty="0">
                <a:solidFill>
                  <a:srgbClr val="000000"/>
                </a:solidFill>
                <a:latin typeface="Calibri"/>
              </a:rPr>
              <a:t>Cold War was at an end</a:t>
            </a:r>
            <a:endParaRPr lang="en-IN" sz="2200" b="0" strike="noStrike" spc="-1" dirty="0">
              <a:latin typeface="Arial"/>
            </a:endParaRPr>
          </a:p>
        </p:txBody>
      </p:sp>
      <p:pic>
        <p:nvPicPr>
          <p:cNvPr id="2" name="Picture 1"/>
          <p:cNvPicPr>
            <a:picLocks noChangeAspect="1"/>
          </p:cNvPicPr>
          <p:nvPr/>
        </p:nvPicPr>
        <p:blipFill>
          <a:blip r:embed="rId2"/>
          <a:stretch>
            <a:fillRect/>
          </a:stretch>
        </p:blipFill>
        <p:spPr>
          <a:xfrm>
            <a:off x="6672064" y="1443240"/>
            <a:ext cx="3456384" cy="51731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Picture 5"/>
          <p:cNvPicPr/>
          <p:nvPr/>
        </p:nvPicPr>
        <p:blipFill>
          <a:blip r:embed="rId2"/>
          <a:stretch/>
        </p:blipFill>
        <p:spPr>
          <a:xfrm>
            <a:off x="2257560" y="1243080"/>
            <a:ext cx="7676640" cy="493380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502200" y="971640"/>
            <a:ext cx="11205360" cy="871920"/>
          </a:xfrm>
          <a:prstGeom prst="rect">
            <a:avLst/>
          </a:prstGeom>
          <a:noFill/>
          <a:ln>
            <a:noFill/>
          </a:ln>
        </p:spPr>
        <p:txBody>
          <a:bodyPr anchor="ctr">
            <a:noAutofit/>
          </a:bodyPr>
          <a:lstStyle/>
          <a:p>
            <a:pPr>
              <a:lnSpc>
                <a:spcPct val="90000"/>
              </a:lnSpc>
            </a:pPr>
            <a:r>
              <a:rPr lang="en-US" sz="4000" b="1" strike="noStrike" spc="-1" dirty="0">
                <a:solidFill>
                  <a:srgbClr val="FFC000"/>
                </a:solidFill>
                <a:latin typeface="Calibri"/>
              </a:rPr>
              <a:t>Preparing for CBA 2</a:t>
            </a:r>
            <a:endParaRPr lang="en-US" sz="4000" b="0" strike="noStrike" spc="-1" dirty="0">
              <a:solidFill>
                <a:srgbClr val="000000"/>
              </a:solidFill>
              <a:latin typeface="Calibri"/>
            </a:endParaRPr>
          </a:p>
        </p:txBody>
      </p:sp>
      <p:pic>
        <p:nvPicPr>
          <p:cNvPr id="267" name="Picture 2"/>
          <p:cNvPicPr/>
          <p:nvPr/>
        </p:nvPicPr>
        <p:blipFill>
          <a:blip r:embed="rId2"/>
          <a:stretch/>
        </p:blipFill>
        <p:spPr>
          <a:xfrm>
            <a:off x="1712160" y="2319480"/>
            <a:ext cx="8767440" cy="261432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30800" y="1419120"/>
            <a:ext cx="9344440" cy="4495320"/>
            <a:chOff x="1630800" y="1419120"/>
            <a:chExt cx="9344440" cy="4495320"/>
          </a:xfrm>
        </p:grpSpPr>
        <p:pic>
          <p:nvPicPr>
            <p:cNvPr id="268" name="Picture 3"/>
            <p:cNvPicPr/>
            <p:nvPr/>
          </p:nvPicPr>
          <p:blipFill>
            <a:blip r:embed="rId2"/>
            <a:srcRect t="43420"/>
            <a:stretch/>
          </p:blipFill>
          <p:spPr>
            <a:xfrm>
              <a:off x="1630800" y="1419120"/>
              <a:ext cx="8929800" cy="4495320"/>
            </a:xfrm>
            <a:prstGeom prst="rect">
              <a:avLst/>
            </a:prstGeom>
            <a:ln>
              <a:noFill/>
            </a:ln>
          </p:spPr>
        </p:pic>
        <p:grpSp>
          <p:nvGrpSpPr>
            <p:cNvPr id="4" name="Group 3"/>
            <p:cNvGrpSpPr/>
            <p:nvPr/>
          </p:nvGrpSpPr>
          <p:grpSpPr>
            <a:xfrm>
              <a:off x="9480376" y="1419120"/>
              <a:ext cx="1494864" cy="1535318"/>
              <a:chOff x="8683101" y="4233863"/>
              <a:chExt cx="1494864" cy="1535318"/>
            </a:xfrm>
          </p:grpSpPr>
          <p:sp>
            <p:nvSpPr>
              <p:cNvPr id="5" name="Rectangle 4"/>
              <p:cNvSpPr/>
              <p:nvPr/>
            </p:nvSpPr>
            <p:spPr>
              <a:xfrm>
                <a:off x="9023391" y="4233863"/>
                <a:ext cx="1154574" cy="1007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683101" y="4707928"/>
                <a:ext cx="1000125" cy="919162"/>
              </a:xfrm>
              <a:prstGeom prst="rect">
                <a:avLst/>
              </a:prstGeom>
              <a:solidFill>
                <a:srgbClr val="C7EAF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9605316" y="4778581"/>
                <a:ext cx="45719" cy="990600"/>
              </a:xfrm>
              <a:prstGeom prst="rect">
                <a:avLst/>
              </a:prstGeom>
              <a:solidFill>
                <a:srgbClr val="D0D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 name="Picture 2"/>
          <p:cNvPicPr/>
          <p:nvPr/>
        </p:nvPicPr>
        <p:blipFill>
          <a:blip r:embed="rId2"/>
          <a:stretch/>
        </p:blipFill>
        <p:spPr>
          <a:xfrm>
            <a:off x="726480" y="1974240"/>
            <a:ext cx="10738800" cy="3539880"/>
          </a:xfrm>
          <a:prstGeom prst="rect">
            <a:avLst/>
          </a:prstGeom>
          <a:ln>
            <a:noFill/>
          </a:ln>
        </p:spPr>
      </p:pic>
      <p:sp>
        <p:nvSpPr>
          <p:cNvPr id="3" name="CustomShape 1"/>
          <p:cNvSpPr/>
          <p:nvPr/>
        </p:nvSpPr>
        <p:spPr>
          <a:xfrm>
            <a:off x="533520" y="765720"/>
            <a:ext cx="77338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Timeline</a:t>
            </a:r>
            <a:endParaRPr lang="en-IN" sz="4000"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88080" y="538200"/>
            <a:ext cx="77338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4000" b="1" strike="noStrike" spc="-1" dirty="0">
                <a:solidFill>
                  <a:srgbClr val="FFC000"/>
                </a:solidFill>
                <a:latin typeface="Calibri"/>
              </a:rPr>
              <a:t>Key Words</a:t>
            </a:r>
            <a:endParaRPr lang="en-IN" sz="4000" b="0" strike="noStrike" spc="-1" dirty="0">
              <a:latin typeface="Arial"/>
            </a:endParaRPr>
          </a:p>
        </p:txBody>
      </p:sp>
      <p:graphicFrame>
        <p:nvGraphicFramePr>
          <p:cNvPr id="109" name="Table 2"/>
          <p:cNvGraphicFramePr/>
          <p:nvPr>
            <p:extLst>
              <p:ext uri="{D42A27DB-BD31-4B8C-83A1-F6EECF244321}">
                <p14:modId xmlns:p14="http://schemas.microsoft.com/office/powerpoint/2010/main" val="3162052953"/>
              </p:ext>
            </p:extLst>
          </p:nvPr>
        </p:nvGraphicFramePr>
        <p:xfrm>
          <a:off x="393120" y="1350361"/>
          <a:ext cx="11270880" cy="5102976"/>
        </p:xfrm>
        <a:graphic>
          <a:graphicData uri="http://schemas.openxmlformats.org/drawingml/2006/table">
            <a:tbl>
              <a:tblPr/>
              <a:tblGrid>
                <a:gridCol w="2066760">
                  <a:extLst>
                    <a:ext uri="{9D8B030D-6E8A-4147-A177-3AD203B41FA5}">
                      <a16:colId xmlns:a16="http://schemas.microsoft.com/office/drawing/2014/main" val="20000"/>
                    </a:ext>
                  </a:extLst>
                </a:gridCol>
                <a:gridCol w="9204120">
                  <a:extLst>
                    <a:ext uri="{9D8B030D-6E8A-4147-A177-3AD203B41FA5}">
                      <a16:colId xmlns:a16="http://schemas.microsoft.com/office/drawing/2014/main" val="20001"/>
                    </a:ext>
                  </a:extLst>
                </a:gridCol>
              </a:tblGrid>
              <a:tr h="640220">
                <a:tc>
                  <a:txBody>
                    <a:bodyPr/>
                    <a:lstStyle/>
                    <a:p>
                      <a:pPr>
                        <a:lnSpc>
                          <a:spcPct val="150000"/>
                        </a:lnSpc>
                      </a:pPr>
                      <a:r>
                        <a:rPr lang="en-IE" sz="1300" b="1" strike="noStrike" spc="-1" dirty="0">
                          <a:solidFill>
                            <a:srgbClr val="000000"/>
                          </a:solidFill>
                          <a:latin typeface="Calibri"/>
                        </a:rPr>
                        <a:t>Arms race</a:t>
                      </a:r>
                      <a:endParaRPr lang="en-IN" sz="1300" b="0" strike="noStrike" spc="-1" dirty="0">
                        <a:latin typeface="Arial"/>
                      </a:endParaRPr>
                    </a:p>
                  </a:txBody>
                  <a:tcPr marL="36000" marR="36000">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a race between the USA and USSR (Soviet Russia), and their allies to compete for superiority in military arms, often referred to during the Cold War</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0"/>
                  </a:ext>
                </a:extLst>
              </a:tr>
              <a:tr h="640649">
                <a:tc>
                  <a:txBody>
                    <a:bodyPr/>
                    <a:lstStyle/>
                    <a:p>
                      <a:pPr>
                        <a:lnSpc>
                          <a:spcPct val="100000"/>
                        </a:lnSpc>
                      </a:pPr>
                      <a:r>
                        <a:rPr lang="en-IE" sz="1300" b="1" strike="noStrike" spc="-1" dirty="0">
                          <a:solidFill>
                            <a:srgbClr val="000000"/>
                          </a:solidFill>
                          <a:latin typeface="Calibri"/>
                        </a:rPr>
                        <a:t>Atomic and Hydrogen bombs</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very destructive bombs based on nuclear energy</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1"/>
                  </a:ext>
                </a:extLst>
              </a:tr>
              <a:tr h="363034">
                <a:tc>
                  <a:txBody>
                    <a:bodyPr/>
                    <a:lstStyle/>
                    <a:p>
                      <a:pPr>
                        <a:lnSpc>
                          <a:spcPct val="100000"/>
                        </a:lnSpc>
                      </a:pPr>
                      <a:r>
                        <a:rPr lang="en-IE" sz="1300" b="1" strike="noStrike" spc="-1" dirty="0">
                          <a:solidFill>
                            <a:srgbClr val="000000"/>
                          </a:solidFill>
                          <a:latin typeface="Calibri"/>
                        </a:rPr>
                        <a:t>Blockade</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the sealing off of a place to prevent people or goods from entering or leaving</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2"/>
                  </a:ext>
                </a:extLst>
              </a:tr>
              <a:tr h="363034">
                <a:tc>
                  <a:txBody>
                    <a:bodyPr/>
                    <a:lstStyle/>
                    <a:p>
                      <a:pPr>
                        <a:lnSpc>
                          <a:spcPct val="100000"/>
                        </a:lnSpc>
                      </a:pPr>
                      <a:r>
                        <a:rPr lang="en-IE" sz="1300" b="1" strike="noStrike" spc="-1" dirty="0">
                          <a:solidFill>
                            <a:srgbClr val="000000"/>
                          </a:solidFill>
                          <a:latin typeface="Calibri"/>
                        </a:rPr>
                        <a:t>Capitalism</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an economic and political system in which the country's industry and trade are privately owned, and not by the state</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3"/>
                  </a:ext>
                </a:extLst>
              </a:tr>
              <a:tr h="640649">
                <a:tc>
                  <a:txBody>
                    <a:bodyPr/>
                    <a:lstStyle/>
                    <a:p>
                      <a:pPr>
                        <a:lnSpc>
                          <a:spcPct val="150000"/>
                        </a:lnSpc>
                      </a:pPr>
                      <a:r>
                        <a:rPr lang="en-IE" sz="1300" b="1" strike="noStrike" spc="-1" dirty="0">
                          <a:solidFill>
                            <a:srgbClr val="000000"/>
                          </a:solidFill>
                          <a:latin typeface="Calibri"/>
                        </a:rPr>
                        <a:t>Cold War</a:t>
                      </a:r>
                      <a:endParaRPr lang="en-IN" sz="1300" b="0" strike="noStrike" spc="-1" dirty="0">
                        <a:latin typeface="Arial"/>
                      </a:endParaRPr>
                    </a:p>
                  </a:txBody>
                  <a:tcPr marL="36000" marR="36000">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period of hostility between the USA and its allies and the Soviet Union and its allies which lasted from after the Second World War to the collapse of Communism in the early 1990s</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4"/>
                  </a:ext>
                </a:extLst>
              </a:tr>
              <a:tr h="363034">
                <a:tc>
                  <a:txBody>
                    <a:bodyPr/>
                    <a:lstStyle/>
                    <a:p>
                      <a:pPr>
                        <a:lnSpc>
                          <a:spcPct val="100000"/>
                        </a:lnSpc>
                      </a:pPr>
                      <a:r>
                        <a:rPr lang="en-IE" sz="1300" b="1" strike="noStrike" spc="-1" dirty="0">
                          <a:solidFill>
                            <a:srgbClr val="000000"/>
                          </a:solidFill>
                          <a:latin typeface="Calibri"/>
                        </a:rPr>
                        <a:t>Communism</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political belief associated with Soviet Russia that the state (or government) should control industry and agriculture</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5"/>
                  </a:ext>
                </a:extLst>
              </a:tr>
              <a:tr h="363034">
                <a:tc>
                  <a:txBody>
                    <a:bodyPr/>
                    <a:lstStyle/>
                    <a:p>
                      <a:pPr>
                        <a:lnSpc>
                          <a:spcPct val="100000"/>
                        </a:lnSpc>
                      </a:pPr>
                      <a:r>
                        <a:rPr lang="en-IE" sz="1300" b="1" strike="noStrike" spc="-1" dirty="0">
                          <a:solidFill>
                            <a:srgbClr val="000000"/>
                          </a:solidFill>
                          <a:latin typeface="Calibri"/>
                        </a:rPr>
                        <a:t>International relations</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the political relations between two or more countries, based on each country’s foreign policy</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6"/>
                  </a:ext>
                </a:extLst>
              </a:tr>
              <a:tr h="363034">
                <a:tc>
                  <a:txBody>
                    <a:bodyPr/>
                    <a:lstStyle/>
                    <a:p>
                      <a:pPr>
                        <a:lnSpc>
                          <a:spcPct val="100000"/>
                        </a:lnSpc>
                      </a:pPr>
                      <a:r>
                        <a:rPr lang="en-IE" sz="1300" b="1" strike="noStrike" spc="-1" dirty="0">
                          <a:solidFill>
                            <a:srgbClr val="000000"/>
                          </a:solidFill>
                          <a:latin typeface="Calibri"/>
                        </a:rPr>
                        <a:t>Nuclear war</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a war fought with atomic and hydrogen (nuclear) bombs</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7"/>
                  </a:ext>
                </a:extLst>
              </a:tr>
              <a:tr h="363034">
                <a:tc>
                  <a:txBody>
                    <a:bodyPr/>
                    <a:lstStyle/>
                    <a:p>
                      <a:pPr>
                        <a:lnSpc>
                          <a:spcPct val="100000"/>
                        </a:lnSpc>
                      </a:pPr>
                      <a:r>
                        <a:rPr lang="en-IE" sz="1300" b="1" strike="noStrike" spc="-1" dirty="0">
                          <a:solidFill>
                            <a:srgbClr val="000000"/>
                          </a:solidFill>
                          <a:latin typeface="Calibri"/>
                        </a:rPr>
                        <a:t>Space Race</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competition between the USA and the USSR (Soviet Union) to be better at space exploration</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08"/>
                  </a:ext>
                </a:extLst>
              </a:tr>
              <a:tr h="363034">
                <a:tc>
                  <a:txBody>
                    <a:bodyPr/>
                    <a:lstStyle/>
                    <a:p>
                      <a:pPr>
                        <a:lnSpc>
                          <a:spcPct val="100000"/>
                        </a:lnSpc>
                      </a:pPr>
                      <a:r>
                        <a:rPr lang="en-IE" sz="1300" b="1" strike="noStrike" spc="-1" dirty="0">
                          <a:solidFill>
                            <a:srgbClr val="000000"/>
                          </a:solidFill>
                          <a:latin typeface="Calibri"/>
                        </a:rPr>
                        <a:t>Superpowers</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USA and USSR after World War II, which were the two most powerful countries in the world</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D4E2CF"/>
                    </a:solidFill>
                  </a:tcPr>
                </a:tc>
                <a:extLst>
                  <a:ext uri="{0D108BD9-81ED-4DB2-BD59-A6C34878D82A}">
                    <a16:rowId xmlns:a16="http://schemas.microsoft.com/office/drawing/2014/main" val="10009"/>
                  </a:ext>
                </a:extLst>
              </a:tr>
              <a:tr h="640220">
                <a:tc>
                  <a:txBody>
                    <a:bodyPr/>
                    <a:lstStyle/>
                    <a:p>
                      <a:pPr>
                        <a:lnSpc>
                          <a:spcPct val="150000"/>
                        </a:lnSpc>
                      </a:pPr>
                      <a:r>
                        <a:rPr lang="en-IE" sz="1300" b="1" strike="noStrike" spc="-1" dirty="0">
                          <a:solidFill>
                            <a:srgbClr val="000000"/>
                          </a:solidFill>
                          <a:latin typeface="Calibri"/>
                        </a:rPr>
                        <a:t>USSR</a:t>
                      </a:r>
                      <a:endParaRPr lang="en-IN" sz="1300" b="0" strike="noStrike" spc="-1" dirty="0">
                        <a:latin typeface="Arial"/>
                      </a:endParaRPr>
                    </a:p>
                  </a:txBody>
                  <a:tcPr marL="36000" marR="36000">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tc>
                  <a:txBody>
                    <a:bodyPr/>
                    <a:lstStyle/>
                    <a:p>
                      <a:pPr>
                        <a:lnSpc>
                          <a:spcPct val="100000"/>
                        </a:lnSpc>
                      </a:pPr>
                      <a:r>
                        <a:rPr lang="en-IE" sz="1300" b="0" strike="noStrike" spc="-1" dirty="0">
                          <a:solidFill>
                            <a:srgbClr val="000000"/>
                          </a:solidFill>
                          <a:latin typeface="Calibri"/>
                        </a:rPr>
                        <a:t>Union of Soviet Socialist Republics or Soviet Union - union of states under control of Russian Communist Party, established after Russian Revolution in 1917 and lasted until its collapse in 1991 </a:t>
                      </a:r>
                      <a:endParaRPr lang="en-IN" sz="1300" b="0" strike="noStrike" spc="-1" dirty="0">
                        <a:latin typeface="Arial"/>
                      </a:endParaRPr>
                    </a:p>
                  </a:txBody>
                  <a:tcPr marL="36000" marR="36000" anchor="ctr">
                    <a:lnL w="12240">
                      <a:solidFill>
                        <a:srgbClr val="70AD47"/>
                      </a:solidFill>
                    </a:lnL>
                    <a:lnR w="12240">
                      <a:solidFill>
                        <a:srgbClr val="70AD47"/>
                      </a:solidFill>
                    </a:lnR>
                    <a:lnT w="12240">
                      <a:solidFill>
                        <a:srgbClr val="70AD47"/>
                      </a:solidFill>
                    </a:lnT>
                    <a:lnB w="12240">
                      <a:solidFill>
                        <a:srgbClr val="70AD47"/>
                      </a:solidFill>
                    </a:lnB>
                    <a:solidFill>
                      <a:srgbClr val="EBF1E8"/>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CustomShape 1"/>
          <p:cNvSpPr/>
          <p:nvPr/>
        </p:nvSpPr>
        <p:spPr>
          <a:xfrm>
            <a:off x="559080" y="836712"/>
            <a:ext cx="54054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What was the Cold War?</a:t>
            </a:r>
            <a:endParaRPr lang="en-IN" sz="4000" b="0" strike="noStrike" spc="-1" dirty="0">
              <a:latin typeface="Arial"/>
            </a:endParaRPr>
          </a:p>
        </p:txBody>
      </p:sp>
      <p:sp>
        <p:nvSpPr>
          <p:cNvPr id="111" name="CustomShape 2"/>
          <p:cNvSpPr/>
          <p:nvPr/>
        </p:nvSpPr>
        <p:spPr>
          <a:xfrm>
            <a:off x="623392" y="2060848"/>
            <a:ext cx="3336840" cy="41961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Arial"/>
              <a:buChar char="•"/>
            </a:pPr>
            <a:r>
              <a:rPr lang="en-IE" sz="2000" b="0" strike="noStrike" spc="-1" dirty="0">
                <a:solidFill>
                  <a:srgbClr val="000000"/>
                </a:solidFill>
                <a:latin typeface="Calibri" panose="020F0502020204030204" pitchFamily="34" charset="0"/>
              </a:rPr>
              <a:t>A time of </a:t>
            </a:r>
            <a:r>
              <a:rPr lang="en-IE" sz="2000" b="1" strike="noStrike" spc="-1" dirty="0">
                <a:solidFill>
                  <a:srgbClr val="000000"/>
                </a:solidFill>
                <a:latin typeface="Calibri" panose="020F0502020204030204" pitchFamily="34" charset="0"/>
              </a:rPr>
              <a:t>hostility</a:t>
            </a:r>
            <a:r>
              <a:rPr lang="en-IE" sz="2000" b="0" strike="noStrike" spc="-1" dirty="0">
                <a:solidFill>
                  <a:srgbClr val="000000"/>
                </a:solidFill>
                <a:latin typeface="Calibri" panose="020F0502020204030204" pitchFamily="34" charset="0"/>
              </a:rPr>
              <a:t> and </a:t>
            </a:r>
            <a:r>
              <a:rPr lang="en-IE" sz="2000" b="1" strike="noStrike" spc="-1" dirty="0">
                <a:solidFill>
                  <a:srgbClr val="000000"/>
                </a:solidFill>
                <a:latin typeface="Calibri" panose="020F0502020204030204" pitchFamily="34" charset="0"/>
              </a:rPr>
              <a:t>tension </a:t>
            </a:r>
            <a:r>
              <a:rPr lang="en-IE" sz="2000" b="0" strike="noStrike" spc="-1" dirty="0">
                <a:solidFill>
                  <a:srgbClr val="000000"/>
                </a:solidFill>
                <a:latin typeface="Calibri" panose="020F0502020204030204" pitchFamily="34" charset="0"/>
              </a:rPr>
              <a:t>between the </a:t>
            </a:r>
            <a:r>
              <a:rPr lang="en-IE" sz="2000" b="1" strike="noStrike" spc="-1" dirty="0">
                <a:solidFill>
                  <a:srgbClr val="000000"/>
                </a:solidFill>
                <a:latin typeface="Calibri" panose="020F0502020204030204" pitchFamily="34" charset="0"/>
              </a:rPr>
              <a:t>2 superpowers</a:t>
            </a:r>
            <a:r>
              <a:rPr lang="en-IE" sz="2000" b="0" strike="noStrike" spc="-1" dirty="0">
                <a:solidFill>
                  <a:srgbClr val="000000"/>
                </a:solidFill>
                <a:latin typeface="Calibri" panose="020F0502020204030204" pitchFamily="34" charset="0"/>
              </a:rPr>
              <a:t>, the </a:t>
            </a:r>
            <a:r>
              <a:rPr lang="en-IE" sz="2000" b="1" strike="noStrike" spc="-1" dirty="0">
                <a:solidFill>
                  <a:srgbClr val="000000"/>
                </a:solidFill>
                <a:latin typeface="Calibri" panose="020F0502020204030204" pitchFamily="34" charset="0"/>
              </a:rPr>
              <a:t>USA</a:t>
            </a:r>
            <a:r>
              <a:rPr lang="en-IE" sz="2000" b="0" strike="noStrike" spc="-1" dirty="0">
                <a:solidFill>
                  <a:srgbClr val="000000"/>
                </a:solidFill>
                <a:latin typeface="Calibri" panose="020F0502020204030204" pitchFamily="34" charset="0"/>
              </a:rPr>
              <a:t> and the </a:t>
            </a:r>
            <a:r>
              <a:rPr lang="en-IE" sz="2000" b="1" strike="noStrike" spc="-1" dirty="0">
                <a:solidFill>
                  <a:srgbClr val="000000"/>
                </a:solidFill>
                <a:latin typeface="Calibri" panose="020F0502020204030204" pitchFamily="34" charset="0"/>
              </a:rPr>
              <a:t>USSR</a:t>
            </a:r>
            <a:r>
              <a:rPr lang="en-IE" sz="2000" b="0" strike="noStrike" spc="-1" dirty="0">
                <a:solidFill>
                  <a:srgbClr val="000000"/>
                </a:solidFill>
                <a:latin typeface="Calibri" panose="020F0502020204030204" pitchFamily="34" charset="0"/>
              </a:rPr>
              <a:t> (Union of Soviet Socialist Republics)</a:t>
            </a:r>
            <a:endParaRPr lang="en-IN" sz="2000" b="0" strike="noStrike" spc="-1" dirty="0">
              <a:latin typeface="Calibri" panose="020F0502020204030204" pitchFamily="34" charset="0"/>
            </a:endParaRPr>
          </a:p>
          <a:p>
            <a:pPr marL="285840" indent="-285480">
              <a:lnSpc>
                <a:spcPct val="150000"/>
              </a:lnSpc>
              <a:buClr>
                <a:srgbClr val="000000"/>
              </a:buClr>
              <a:buFont typeface="Arial"/>
              <a:buChar char="•"/>
            </a:pPr>
            <a:r>
              <a:rPr lang="en-IE" sz="2000" b="0" strike="noStrike" spc="-1" dirty="0">
                <a:solidFill>
                  <a:srgbClr val="000000"/>
                </a:solidFill>
                <a:latin typeface="Calibri" panose="020F0502020204030204" pitchFamily="34" charset="0"/>
              </a:rPr>
              <a:t>A </a:t>
            </a:r>
            <a:r>
              <a:rPr lang="en-IE" sz="2000" b="1" strike="noStrike" spc="-1" dirty="0">
                <a:solidFill>
                  <a:srgbClr val="000000"/>
                </a:solidFill>
                <a:latin typeface="Calibri" panose="020F0502020204030204" pitchFamily="34" charset="0"/>
              </a:rPr>
              <a:t>cause</a:t>
            </a:r>
            <a:r>
              <a:rPr lang="en-IE" sz="2000" b="0" strike="noStrike" spc="-1" dirty="0">
                <a:solidFill>
                  <a:srgbClr val="000000"/>
                </a:solidFill>
                <a:latin typeface="Calibri" panose="020F0502020204030204" pitchFamily="34" charset="0"/>
              </a:rPr>
              <a:t> of </a:t>
            </a:r>
            <a:r>
              <a:rPr lang="en-IE" sz="2000" b="1" strike="noStrike" spc="-1" dirty="0">
                <a:solidFill>
                  <a:srgbClr val="000000"/>
                </a:solidFill>
                <a:latin typeface="Calibri" panose="020F0502020204030204" pitchFamily="34" charset="0"/>
              </a:rPr>
              <a:t>crises and conflicts </a:t>
            </a:r>
            <a:r>
              <a:rPr lang="en-IE" sz="2000" b="0" strike="noStrike" spc="-1" dirty="0">
                <a:solidFill>
                  <a:srgbClr val="000000"/>
                </a:solidFill>
                <a:latin typeface="Calibri" panose="020F0502020204030204" pitchFamily="34" charset="0"/>
              </a:rPr>
              <a:t>in </a:t>
            </a:r>
            <a:r>
              <a:rPr lang="en-IE" sz="2000" b="1" strike="noStrike" spc="-1" dirty="0">
                <a:solidFill>
                  <a:srgbClr val="000000"/>
                </a:solidFill>
                <a:latin typeface="Calibri" panose="020F0502020204030204" pitchFamily="34" charset="0"/>
              </a:rPr>
              <a:t>international relations </a:t>
            </a:r>
            <a:r>
              <a:rPr lang="en-IE" sz="2000" b="0" strike="noStrike" spc="-1" dirty="0">
                <a:solidFill>
                  <a:srgbClr val="000000"/>
                </a:solidFill>
                <a:latin typeface="Calibri" panose="020F0502020204030204" pitchFamily="34" charset="0"/>
              </a:rPr>
              <a:t>(relations between countries)</a:t>
            </a:r>
            <a:endParaRPr lang="en-IN" sz="2000" b="0" strike="noStrike" spc="-1" dirty="0">
              <a:latin typeface="Calibri" panose="020F0502020204030204" pitchFamily="34" charset="0"/>
            </a:endParaRPr>
          </a:p>
        </p:txBody>
      </p:sp>
      <p:pic>
        <p:nvPicPr>
          <p:cNvPr id="112" name="Picture 2"/>
          <p:cNvPicPr/>
          <p:nvPr/>
        </p:nvPicPr>
        <p:blipFill>
          <a:blip r:embed="rId2"/>
          <a:stretch/>
        </p:blipFill>
        <p:spPr>
          <a:xfrm>
            <a:off x="4466880" y="2504520"/>
            <a:ext cx="7129440" cy="2716560"/>
          </a:xfrm>
          <a:prstGeom prst="rect">
            <a:avLst/>
          </a:prstGeom>
          <a:ln>
            <a:noFill/>
          </a:ln>
        </p:spPr>
      </p:pic>
      <p:sp>
        <p:nvSpPr>
          <p:cNvPr id="5" name="TextBox 4">
            <a:extLst>
              <a:ext uri="{FF2B5EF4-FFF2-40B4-BE49-F238E27FC236}">
                <a16:creationId xmlns:a16="http://schemas.microsoft.com/office/drawing/2014/main" id="{A65DBBAD-C40D-8B47-8728-5658F11083B1}"/>
              </a:ext>
            </a:extLst>
          </p:cNvPr>
          <p:cNvSpPr txBox="1"/>
          <p:nvPr/>
        </p:nvSpPr>
        <p:spPr>
          <a:xfrm>
            <a:off x="6224517" y="1977405"/>
            <a:ext cx="3614166" cy="400110"/>
          </a:xfrm>
          <a:prstGeom prst="rect">
            <a:avLst/>
          </a:prstGeom>
          <a:noFill/>
        </p:spPr>
        <p:txBody>
          <a:bodyPr wrap="square" rtlCol="0">
            <a:spAutoFit/>
          </a:bodyPr>
          <a:lstStyle/>
          <a:p>
            <a:r>
              <a:rPr lang="en-IE" sz="2000" b="1" dirty="0">
                <a:solidFill>
                  <a:srgbClr val="FFC000"/>
                </a:solidFill>
              </a:rPr>
              <a:t>What caused the Cold War?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 name="CustomShape 1"/>
          <p:cNvSpPr/>
          <p:nvPr/>
        </p:nvSpPr>
        <p:spPr>
          <a:xfrm>
            <a:off x="533520" y="84276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What Caused the Cold War?</a:t>
            </a:r>
            <a:endParaRPr lang="en-IN" sz="4000" b="0" strike="noStrike" spc="-1" dirty="0">
              <a:latin typeface="Arial"/>
            </a:endParaRPr>
          </a:p>
        </p:txBody>
      </p:sp>
      <p:sp>
        <p:nvSpPr>
          <p:cNvPr id="118" name="CustomShape 6"/>
          <p:cNvSpPr/>
          <p:nvPr/>
        </p:nvSpPr>
        <p:spPr>
          <a:xfrm>
            <a:off x="1343472" y="5459278"/>
            <a:ext cx="912132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000" b="0" strike="noStrike" spc="-1" dirty="0">
                <a:solidFill>
                  <a:srgbClr val="000000"/>
                </a:solidFill>
                <a:latin typeface="Calibri"/>
              </a:rPr>
              <a:t>The Cold War was a </a:t>
            </a:r>
            <a:r>
              <a:rPr lang="en-IE" sz="2000" b="1" strike="noStrike" spc="-1" dirty="0">
                <a:solidFill>
                  <a:srgbClr val="000000"/>
                </a:solidFill>
                <a:latin typeface="Calibri"/>
              </a:rPr>
              <a:t>conflict</a:t>
            </a:r>
            <a:r>
              <a:rPr lang="en-IE" sz="2000" b="0" strike="noStrike" spc="-1" dirty="0">
                <a:solidFill>
                  <a:srgbClr val="000000"/>
                </a:solidFill>
                <a:latin typeface="Calibri"/>
              </a:rPr>
              <a:t> about which way of life was </a:t>
            </a:r>
            <a:r>
              <a:rPr lang="en-IE" sz="2000" b="1" strike="noStrike" spc="-1" dirty="0">
                <a:solidFill>
                  <a:srgbClr val="000000"/>
                </a:solidFill>
                <a:latin typeface="Calibri"/>
              </a:rPr>
              <a:t>better</a:t>
            </a:r>
            <a:r>
              <a:rPr lang="en-IE" sz="2000" b="0" strike="noStrike" spc="-1" dirty="0">
                <a:solidFill>
                  <a:srgbClr val="000000"/>
                </a:solidFill>
                <a:latin typeface="Calibri"/>
              </a:rPr>
              <a:t> and </a:t>
            </a:r>
            <a:r>
              <a:rPr lang="en-IE" sz="2000" b="1" strike="noStrike" spc="-1" dirty="0">
                <a:solidFill>
                  <a:srgbClr val="000000"/>
                </a:solidFill>
                <a:latin typeface="Calibri"/>
              </a:rPr>
              <a:t>stronger</a:t>
            </a:r>
            <a:r>
              <a:rPr lang="en-IE" sz="2000" b="0" strike="noStrike" spc="-1" dirty="0">
                <a:solidFill>
                  <a:srgbClr val="000000"/>
                </a:solidFill>
                <a:latin typeface="Calibri"/>
              </a:rPr>
              <a:t>.</a:t>
            </a:r>
            <a:endParaRPr lang="en-IN" sz="2000" b="0" strike="noStrike" spc="-1" dirty="0">
              <a:latin typeface="Arial"/>
            </a:endParaRPr>
          </a:p>
        </p:txBody>
      </p:sp>
      <p:pic>
        <p:nvPicPr>
          <p:cNvPr id="119" name="Picture 2"/>
          <p:cNvPicPr/>
          <p:nvPr/>
        </p:nvPicPr>
        <p:blipFill>
          <a:blip r:embed="rId2"/>
          <a:stretch/>
        </p:blipFill>
        <p:spPr>
          <a:xfrm>
            <a:off x="1419120" y="2750879"/>
            <a:ext cx="9353160" cy="2285640"/>
          </a:xfrm>
          <a:prstGeom prst="rect">
            <a:avLst/>
          </a:prstGeom>
          <a:ln>
            <a:noFill/>
          </a:ln>
        </p:spPr>
      </p:pic>
      <p:grpSp>
        <p:nvGrpSpPr>
          <p:cNvPr id="3" name="Group 2"/>
          <p:cNvGrpSpPr/>
          <p:nvPr/>
        </p:nvGrpSpPr>
        <p:grpSpPr>
          <a:xfrm>
            <a:off x="881582" y="1801925"/>
            <a:ext cx="7758058" cy="662149"/>
            <a:chOff x="881582" y="1801925"/>
            <a:chExt cx="7758058" cy="662149"/>
          </a:xfrm>
        </p:grpSpPr>
        <p:sp>
          <p:nvSpPr>
            <p:cNvPr id="117" name="CustomShape 5"/>
            <p:cNvSpPr/>
            <p:nvPr/>
          </p:nvSpPr>
          <p:spPr>
            <a:xfrm>
              <a:off x="1532160" y="1872000"/>
              <a:ext cx="71074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2400" b="0" strike="noStrike" spc="-1">
                  <a:solidFill>
                    <a:srgbClr val="000000"/>
                  </a:solidFill>
                  <a:latin typeface="Calibri"/>
                </a:rPr>
                <a:t>Capitalism Vs. Communism – different ways of life</a:t>
              </a:r>
              <a:endParaRPr lang="en-IN" sz="2400" b="0" strike="noStrike" spc="-1">
                <a:latin typeface="Arial"/>
              </a:endParaRPr>
            </a:p>
          </p:txBody>
        </p:sp>
        <p:pic>
          <p:nvPicPr>
            <p:cNvPr id="2" name="Picture 1"/>
            <p:cNvPicPr>
              <a:picLocks noChangeAspect="1"/>
            </p:cNvPicPr>
            <p:nvPr/>
          </p:nvPicPr>
          <p:blipFill>
            <a:blip r:embed="rId3"/>
            <a:stretch>
              <a:fillRect/>
            </a:stretch>
          </p:blipFill>
          <p:spPr>
            <a:xfrm>
              <a:off x="881582" y="1801925"/>
              <a:ext cx="683170" cy="662149"/>
            </a:xfrm>
            <a:prstGeom prst="rect">
              <a:avLst/>
            </a:prstGeom>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CustomShape 1"/>
          <p:cNvSpPr/>
          <p:nvPr/>
        </p:nvSpPr>
        <p:spPr>
          <a:xfrm>
            <a:off x="533520" y="689040"/>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err="1">
                <a:solidFill>
                  <a:srgbClr val="FFC000"/>
                </a:solidFill>
                <a:latin typeface="Calibri"/>
              </a:rPr>
              <a:t>Analysing</a:t>
            </a:r>
            <a:r>
              <a:rPr lang="en-US" sz="4000" b="1" strike="noStrike" spc="-1" dirty="0">
                <a:solidFill>
                  <a:srgbClr val="FFC000"/>
                </a:solidFill>
                <a:latin typeface="Calibri"/>
              </a:rPr>
              <a:t> Sources – Posters of the Cold War </a:t>
            </a:r>
            <a:endParaRPr lang="en-IN" sz="4000" b="0" strike="noStrike" spc="-1" dirty="0">
              <a:latin typeface="Arial"/>
            </a:endParaRPr>
          </a:p>
        </p:txBody>
      </p:sp>
      <p:sp>
        <p:nvSpPr>
          <p:cNvPr id="122" name="CustomShape 2"/>
          <p:cNvSpPr/>
          <p:nvPr/>
        </p:nvSpPr>
        <p:spPr>
          <a:xfrm>
            <a:off x="4335397" y="1268760"/>
            <a:ext cx="1627744"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IE" sz="1200" b="0" strike="noStrike" spc="-1" dirty="0">
                <a:solidFill>
                  <a:srgbClr val="000000"/>
                </a:solidFill>
                <a:latin typeface="Calibri"/>
              </a:rPr>
              <a:t>Eye-catching heading – Is this the way America will look under Communism?</a:t>
            </a:r>
            <a:endParaRPr lang="en-IN" sz="1200" b="0" strike="noStrike" spc="-1" dirty="0">
              <a:latin typeface="Arial"/>
            </a:endParaRPr>
          </a:p>
        </p:txBody>
      </p:sp>
      <p:sp>
        <p:nvSpPr>
          <p:cNvPr id="123" name="CustomShape 3"/>
          <p:cNvSpPr/>
          <p:nvPr/>
        </p:nvSpPr>
        <p:spPr>
          <a:xfrm>
            <a:off x="4327132" y="2383433"/>
            <a:ext cx="1787216"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171360" indent="-171000">
              <a:lnSpc>
                <a:spcPct val="100000"/>
              </a:lnSpc>
              <a:buClr>
                <a:srgbClr val="000000"/>
              </a:buClr>
              <a:buFont typeface="Arial"/>
              <a:buChar char="•"/>
            </a:pPr>
            <a:r>
              <a:rPr lang="en-IE" sz="1200" b="0" strike="noStrike" spc="-1" dirty="0">
                <a:solidFill>
                  <a:srgbClr val="000000"/>
                </a:solidFill>
                <a:latin typeface="Calibri"/>
              </a:rPr>
              <a:t>Bright colours</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US flag burning in flames</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Flames like hell</a:t>
            </a:r>
            <a:endParaRPr lang="en-IN" sz="1200" b="0" strike="noStrike" spc="-1" dirty="0">
              <a:latin typeface="Arial"/>
            </a:endParaRPr>
          </a:p>
        </p:txBody>
      </p:sp>
      <p:sp>
        <p:nvSpPr>
          <p:cNvPr id="124" name="CustomShape 4"/>
          <p:cNvSpPr/>
          <p:nvPr/>
        </p:nvSpPr>
        <p:spPr>
          <a:xfrm>
            <a:off x="4330705" y="3607428"/>
            <a:ext cx="1787216"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171360" indent="-171000">
              <a:lnSpc>
                <a:spcPct val="100000"/>
              </a:lnSpc>
              <a:buClr>
                <a:srgbClr val="000000"/>
              </a:buClr>
              <a:buFont typeface="Arial"/>
              <a:buChar char="•"/>
            </a:pPr>
            <a:r>
              <a:rPr lang="en-IE" sz="1200" b="0" strike="noStrike" spc="-1" dirty="0">
                <a:solidFill>
                  <a:srgbClr val="000000"/>
                </a:solidFill>
                <a:latin typeface="Calibri"/>
              </a:rPr>
              <a:t>Arrests</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Killing</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Conflict between White and Black people</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A terrible future</a:t>
            </a:r>
            <a:endParaRPr lang="en-IN" sz="1200" b="0" strike="noStrike" spc="-1" dirty="0">
              <a:latin typeface="Arial"/>
            </a:endParaRPr>
          </a:p>
        </p:txBody>
      </p:sp>
      <p:sp>
        <p:nvSpPr>
          <p:cNvPr id="125" name="CustomShape 5"/>
          <p:cNvSpPr/>
          <p:nvPr/>
        </p:nvSpPr>
        <p:spPr>
          <a:xfrm>
            <a:off x="4335397" y="4945493"/>
            <a:ext cx="141408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IE" sz="1200" b="0" strike="noStrike" spc="-1" dirty="0">
                <a:solidFill>
                  <a:srgbClr val="000000"/>
                </a:solidFill>
                <a:latin typeface="Calibri"/>
              </a:rPr>
              <a:t>Poverty</a:t>
            </a:r>
            <a:endParaRPr lang="en-IN" sz="1200" b="0" strike="noStrike" spc="-1" dirty="0">
              <a:latin typeface="Arial"/>
            </a:endParaRPr>
          </a:p>
          <a:p>
            <a:pPr marL="171360" indent="-171000">
              <a:lnSpc>
                <a:spcPct val="100000"/>
              </a:lnSpc>
              <a:buClr>
                <a:srgbClr val="000000"/>
              </a:buClr>
              <a:buFont typeface="Arial"/>
              <a:buChar char="•"/>
            </a:pPr>
            <a:r>
              <a:rPr lang="en-IE" sz="1200" b="0" strike="noStrike" spc="-1" dirty="0">
                <a:solidFill>
                  <a:srgbClr val="000000"/>
                </a:solidFill>
                <a:latin typeface="Calibri"/>
              </a:rPr>
              <a:t>Decline</a:t>
            </a:r>
            <a:endParaRPr lang="en-IN" sz="1200" b="0" strike="noStrike" spc="-1" dirty="0">
              <a:latin typeface="Arial"/>
            </a:endParaRPr>
          </a:p>
        </p:txBody>
      </p:sp>
      <p:sp>
        <p:nvSpPr>
          <p:cNvPr id="128" name="CustomShape 7"/>
          <p:cNvSpPr/>
          <p:nvPr/>
        </p:nvSpPr>
        <p:spPr>
          <a:xfrm>
            <a:off x="9638640" y="1398275"/>
            <a:ext cx="151632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200" b="1" strike="noStrike" spc="-1" dirty="0">
                <a:solidFill>
                  <a:srgbClr val="000000"/>
                </a:solidFill>
                <a:latin typeface="Calibri"/>
              </a:rPr>
              <a:t>In the USSR</a:t>
            </a:r>
            <a:endParaRPr lang="en-IN" sz="1200" b="1" strike="noStrike" spc="-1" dirty="0">
              <a:latin typeface="Arial"/>
            </a:endParaRPr>
          </a:p>
        </p:txBody>
      </p:sp>
      <p:sp>
        <p:nvSpPr>
          <p:cNvPr id="129" name="CustomShape 8"/>
          <p:cNvSpPr/>
          <p:nvPr/>
        </p:nvSpPr>
        <p:spPr>
          <a:xfrm>
            <a:off x="9639247" y="1673820"/>
            <a:ext cx="1713337" cy="175287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00000"/>
              </a:lnSpc>
              <a:buClr>
                <a:srgbClr val="000000"/>
              </a:buClr>
              <a:buFont typeface="Arial"/>
              <a:buChar char="•"/>
            </a:pPr>
            <a:r>
              <a:rPr lang="en-IE" sz="1200" b="0" strike="noStrike" spc="-1" dirty="0">
                <a:solidFill>
                  <a:srgbClr val="000000"/>
                </a:solidFill>
                <a:latin typeface="Calibri"/>
              </a:rPr>
              <a:t>Bright, happy colours</a:t>
            </a:r>
            <a:endParaRPr lang="en-IN" sz="1200" b="0" strike="noStrike" spc="-1" dirty="0">
              <a:latin typeface="Arial"/>
            </a:endParaRPr>
          </a:p>
          <a:p>
            <a:pPr marL="285840" indent="-285480">
              <a:lnSpc>
                <a:spcPct val="100000"/>
              </a:lnSpc>
              <a:buClr>
                <a:srgbClr val="000000"/>
              </a:buClr>
              <a:buFont typeface="Arial"/>
              <a:buChar char="•"/>
            </a:pPr>
            <a:r>
              <a:rPr lang="en-IE" sz="1200" b="0" strike="noStrike" spc="-1" dirty="0">
                <a:solidFill>
                  <a:srgbClr val="000000"/>
                </a:solidFill>
                <a:latin typeface="Calibri"/>
              </a:rPr>
              <a:t>Fine building</a:t>
            </a:r>
            <a:endParaRPr lang="en-IN" sz="1200" b="0" strike="noStrike" spc="-1" dirty="0">
              <a:latin typeface="Arial"/>
            </a:endParaRPr>
          </a:p>
          <a:p>
            <a:pPr marL="285840" indent="-285480">
              <a:lnSpc>
                <a:spcPct val="100000"/>
              </a:lnSpc>
              <a:buClr>
                <a:srgbClr val="000000"/>
              </a:buClr>
              <a:buFont typeface="Arial"/>
              <a:buChar char="•"/>
            </a:pPr>
            <a:r>
              <a:rPr lang="en-IE" sz="1200" b="0" strike="noStrike" spc="-1" dirty="0">
                <a:solidFill>
                  <a:srgbClr val="000000"/>
                </a:solidFill>
                <a:latin typeface="Calibri"/>
              </a:rPr>
              <a:t>Happy children going to school</a:t>
            </a:r>
            <a:endParaRPr lang="en-IN" sz="1200" b="0" strike="noStrike" spc="-1" dirty="0">
              <a:latin typeface="Arial"/>
            </a:endParaRPr>
          </a:p>
          <a:p>
            <a:pPr marL="285840" indent="-285480">
              <a:lnSpc>
                <a:spcPct val="100000"/>
              </a:lnSpc>
              <a:buClr>
                <a:srgbClr val="000000"/>
              </a:buClr>
              <a:buFont typeface="Arial"/>
              <a:buChar char="•"/>
            </a:pPr>
            <a:r>
              <a:rPr lang="en-IE" sz="1200" b="0" strike="noStrike" spc="-1" dirty="0">
                <a:solidFill>
                  <a:srgbClr val="000000"/>
                </a:solidFill>
                <a:latin typeface="Calibri"/>
              </a:rPr>
              <a:t>Attractive student in main picture</a:t>
            </a:r>
            <a:endParaRPr lang="en-IN" sz="1200" b="0" strike="noStrike" spc="-1" dirty="0">
              <a:latin typeface="Arial"/>
            </a:endParaRPr>
          </a:p>
          <a:p>
            <a:pPr marL="285840" indent="-285480">
              <a:lnSpc>
                <a:spcPct val="100000"/>
              </a:lnSpc>
              <a:buClr>
                <a:srgbClr val="000000"/>
              </a:buClr>
              <a:buFont typeface="Arial"/>
              <a:buChar char="•"/>
            </a:pPr>
            <a:r>
              <a:rPr lang="en-IE" sz="1200" b="0" strike="noStrike" spc="-1" dirty="0">
                <a:solidFill>
                  <a:srgbClr val="000000"/>
                </a:solidFill>
                <a:latin typeface="Calibri"/>
              </a:rPr>
              <a:t>Colourful flowers</a:t>
            </a:r>
            <a:endParaRPr lang="en-IN" sz="1200" b="0" strike="noStrike" spc="-1" dirty="0">
              <a:latin typeface="Arial"/>
            </a:endParaRPr>
          </a:p>
          <a:p>
            <a:pPr marL="285840" indent="-285480">
              <a:lnSpc>
                <a:spcPct val="100000"/>
              </a:lnSpc>
              <a:buClr>
                <a:srgbClr val="000000"/>
              </a:buClr>
              <a:buFont typeface="Arial"/>
              <a:buChar char="•"/>
            </a:pPr>
            <a:r>
              <a:rPr lang="en-IE" sz="1200" b="0" strike="noStrike" spc="-1" dirty="0">
                <a:solidFill>
                  <a:srgbClr val="000000"/>
                </a:solidFill>
                <a:latin typeface="Calibri"/>
              </a:rPr>
              <a:t>Well dressed</a:t>
            </a:r>
            <a:endParaRPr lang="en-IN" sz="1200" b="0" strike="noStrike" spc="-1" dirty="0">
              <a:latin typeface="Arial"/>
            </a:endParaRPr>
          </a:p>
        </p:txBody>
      </p:sp>
      <p:sp>
        <p:nvSpPr>
          <p:cNvPr id="130" name="CustomShape 9"/>
          <p:cNvSpPr/>
          <p:nvPr/>
        </p:nvSpPr>
        <p:spPr>
          <a:xfrm>
            <a:off x="9625680" y="4250365"/>
            <a:ext cx="151632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1200" b="1" strike="noStrike" spc="-1" dirty="0">
                <a:solidFill>
                  <a:srgbClr val="000000"/>
                </a:solidFill>
                <a:latin typeface="Calibri"/>
              </a:rPr>
              <a:t>In the USA</a:t>
            </a:r>
            <a:endParaRPr lang="en-IN" sz="1200" b="1" strike="noStrike" spc="-1" dirty="0">
              <a:latin typeface="Arial"/>
            </a:endParaRPr>
          </a:p>
        </p:txBody>
      </p:sp>
      <p:sp>
        <p:nvSpPr>
          <p:cNvPr id="131" name="CustomShape 10"/>
          <p:cNvSpPr/>
          <p:nvPr/>
        </p:nvSpPr>
        <p:spPr>
          <a:xfrm>
            <a:off x="9625680" y="4526972"/>
            <a:ext cx="1654896"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E" sz="1200" b="0" strike="noStrike" spc="-1" dirty="0">
                <a:solidFill>
                  <a:srgbClr val="000000"/>
                </a:solidFill>
                <a:latin typeface="Calibri"/>
              </a:rPr>
              <a:t>Dull, dark colours</a:t>
            </a:r>
            <a:endParaRPr lang="en-IN" sz="1200" b="0" strike="noStrike" spc="-1" dirty="0">
              <a:latin typeface="Arial"/>
            </a:endParaRPr>
          </a:p>
          <a:p>
            <a:pPr>
              <a:lnSpc>
                <a:spcPct val="100000"/>
              </a:lnSpc>
            </a:pPr>
            <a:r>
              <a:rPr lang="en-IE" sz="1200" b="0" strike="noStrike" spc="-1" dirty="0">
                <a:solidFill>
                  <a:srgbClr val="000000"/>
                </a:solidFill>
                <a:latin typeface="Calibri"/>
              </a:rPr>
              <a:t>Sad student, facing away, head down</a:t>
            </a:r>
            <a:endParaRPr lang="en-IN" sz="1200" b="0" strike="noStrike" spc="-1" dirty="0">
              <a:latin typeface="Arial"/>
            </a:endParaRPr>
          </a:p>
          <a:p>
            <a:pPr>
              <a:lnSpc>
                <a:spcPct val="100000"/>
              </a:lnSpc>
            </a:pPr>
            <a:r>
              <a:rPr lang="en-IE" sz="1200" b="0" strike="noStrike" spc="-1" dirty="0">
                <a:solidFill>
                  <a:srgbClr val="000000"/>
                </a:solidFill>
                <a:latin typeface="Calibri"/>
              </a:rPr>
              <a:t>Ruined, school building</a:t>
            </a:r>
            <a:endParaRPr lang="en-IN" sz="1200" b="0" strike="noStrike" spc="-1" dirty="0">
              <a:latin typeface="Arial"/>
            </a:endParaRPr>
          </a:p>
        </p:txBody>
      </p:sp>
      <p:sp>
        <p:nvSpPr>
          <p:cNvPr id="132" name="CustomShape 11"/>
          <p:cNvSpPr/>
          <p:nvPr/>
        </p:nvSpPr>
        <p:spPr>
          <a:xfrm>
            <a:off x="6315480" y="6103455"/>
            <a:ext cx="52142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dirty="0">
                <a:solidFill>
                  <a:srgbClr val="000000"/>
                </a:solidFill>
                <a:latin typeface="Calibri"/>
              </a:rPr>
              <a:t>A Soviet poster from the 1950s; </a:t>
            </a:r>
            <a:r>
              <a:rPr lang="en-GB" sz="1400" b="0" i="1" strike="noStrike" spc="-1" dirty="0">
                <a:solidFill>
                  <a:srgbClr val="000000"/>
                </a:solidFill>
                <a:latin typeface="Calibri"/>
              </a:rPr>
              <a:t>‘In the USSR there are many, many new schools, in the USA – schools are being closed all the time.’</a:t>
            </a:r>
            <a:endParaRPr lang="en-IN" sz="1400" b="0" strike="noStrike" spc="-1" dirty="0">
              <a:latin typeface="Arial"/>
            </a:endParaRPr>
          </a:p>
          <a:p>
            <a:pPr>
              <a:lnSpc>
                <a:spcPct val="100000"/>
              </a:lnSpc>
            </a:pPr>
            <a:endParaRPr lang="en-IN" sz="1400" b="0" strike="noStrike" spc="-1" dirty="0">
              <a:latin typeface="Arial"/>
            </a:endParaRPr>
          </a:p>
        </p:txBody>
      </p:sp>
      <p:sp>
        <p:nvSpPr>
          <p:cNvPr id="126" name="CustomShape 6"/>
          <p:cNvSpPr/>
          <p:nvPr/>
        </p:nvSpPr>
        <p:spPr>
          <a:xfrm>
            <a:off x="448665" y="6143061"/>
            <a:ext cx="4289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dirty="0">
                <a:solidFill>
                  <a:srgbClr val="000000"/>
                </a:solidFill>
                <a:latin typeface="Calibri"/>
              </a:rPr>
              <a:t>An American poster from the 1950s</a:t>
            </a:r>
            <a:r>
              <a:rPr lang="en-IE" sz="1800" b="0" strike="noStrike" spc="-1" dirty="0">
                <a:solidFill>
                  <a:srgbClr val="000000"/>
                </a:solidFill>
                <a:latin typeface="Calibri"/>
              </a:rPr>
              <a:t> </a:t>
            </a:r>
            <a:endParaRPr lang="en-IN" sz="1800" b="0" strike="noStrike" spc="-1" dirty="0">
              <a:latin typeface="Arial"/>
            </a:endParaRPr>
          </a:p>
        </p:txBody>
      </p:sp>
      <p:sp>
        <p:nvSpPr>
          <p:cNvPr id="17" name="CustomShape 9"/>
          <p:cNvSpPr/>
          <p:nvPr/>
        </p:nvSpPr>
        <p:spPr>
          <a:xfrm>
            <a:off x="9625680" y="3678492"/>
            <a:ext cx="151632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200" b="1" spc="-1" dirty="0">
                <a:solidFill>
                  <a:srgbClr val="000000"/>
                </a:solidFill>
                <a:latin typeface="Calibri"/>
              </a:rPr>
              <a:t>Contrasting the USSR and the USA </a:t>
            </a:r>
          </a:p>
        </p:txBody>
      </p:sp>
      <p:grpSp>
        <p:nvGrpSpPr>
          <p:cNvPr id="19" name="Group 18"/>
          <p:cNvGrpSpPr/>
          <p:nvPr/>
        </p:nvGrpSpPr>
        <p:grpSpPr>
          <a:xfrm>
            <a:off x="901703" y="1360630"/>
            <a:ext cx="3470253" cy="4811268"/>
            <a:chOff x="3111177" y="1032579"/>
            <a:chExt cx="3470253" cy="4811268"/>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1177" y="1032579"/>
              <a:ext cx="3323826" cy="4811268"/>
            </a:xfrm>
            <a:prstGeom prst="rect">
              <a:avLst/>
            </a:prstGeom>
          </p:spPr>
        </p:pic>
        <p:cxnSp>
          <p:nvCxnSpPr>
            <p:cNvPr id="21" name="Straight Arrow Connector 20"/>
            <p:cNvCxnSpPr/>
            <p:nvPr/>
          </p:nvCxnSpPr>
          <p:spPr>
            <a:xfrm flipH="1">
              <a:off x="6069243" y="1205345"/>
              <a:ext cx="480061" cy="1745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p:nvPr/>
          </p:nvCxnSpPr>
          <p:spPr>
            <a:xfrm flipH="1">
              <a:off x="6101369" y="2396836"/>
              <a:ext cx="480061" cy="1745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flipH="1">
              <a:off x="6101368" y="3796145"/>
              <a:ext cx="480061" cy="1745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H="1">
              <a:off x="6252124" y="4819996"/>
              <a:ext cx="329305" cy="14824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5" name="Group 24"/>
          <p:cNvGrpSpPr/>
          <p:nvPr/>
        </p:nvGrpSpPr>
        <p:grpSpPr>
          <a:xfrm>
            <a:off x="6366206" y="1388879"/>
            <a:ext cx="3317412" cy="4714575"/>
            <a:chOff x="6115997" y="982704"/>
            <a:chExt cx="3385450" cy="4811268"/>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997" y="982704"/>
              <a:ext cx="3222450" cy="4811268"/>
            </a:xfrm>
            <a:prstGeom prst="rect">
              <a:avLst/>
            </a:prstGeom>
          </p:spPr>
        </p:pic>
        <p:cxnSp>
          <p:nvCxnSpPr>
            <p:cNvPr id="27" name="Straight Arrow Connector 26"/>
            <p:cNvCxnSpPr/>
            <p:nvPr/>
          </p:nvCxnSpPr>
          <p:spPr>
            <a:xfrm flipH="1">
              <a:off x="9164349" y="1155469"/>
              <a:ext cx="337098" cy="706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flipH="1">
              <a:off x="9164350" y="4039985"/>
              <a:ext cx="337097" cy="14408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p:bldP spid="128" grpId="0"/>
      <p:bldP spid="129" grpId="0"/>
      <p:bldP spid="130" grpId="0"/>
      <p:bldP spid="131" grpId="0"/>
      <p:bldP spid="132"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CustomShape 1"/>
          <p:cNvSpPr/>
          <p:nvPr/>
        </p:nvSpPr>
        <p:spPr>
          <a:xfrm>
            <a:off x="549809" y="736319"/>
            <a:ext cx="11658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FFC000"/>
                </a:solidFill>
                <a:latin typeface="Calibri"/>
              </a:rPr>
              <a:t>What </a:t>
            </a:r>
            <a:r>
              <a:rPr lang="en-US" sz="4000" b="1" spc="-1" dirty="0">
                <a:solidFill>
                  <a:srgbClr val="FFC000"/>
                </a:solidFill>
                <a:latin typeface="Calibri"/>
              </a:rPr>
              <a:t>C</a:t>
            </a:r>
            <a:r>
              <a:rPr lang="en-US" sz="4000" b="1" strike="noStrike" spc="-1" dirty="0">
                <a:solidFill>
                  <a:srgbClr val="FFC000"/>
                </a:solidFill>
                <a:latin typeface="Calibri"/>
              </a:rPr>
              <a:t>aused the Cold War?</a:t>
            </a:r>
            <a:endParaRPr lang="en-IN" sz="4000" b="0" strike="noStrike" spc="-1" dirty="0">
              <a:latin typeface="Arial"/>
            </a:endParaRPr>
          </a:p>
        </p:txBody>
      </p:sp>
      <p:pic>
        <p:nvPicPr>
          <p:cNvPr id="134" name="Picture 6"/>
          <p:cNvPicPr/>
          <p:nvPr/>
        </p:nvPicPr>
        <p:blipFill>
          <a:blip r:embed="rId2"/>
          <a:stretch/>
        </p:blipFill>
        <p:spPr>
          <a:xfrm>
            <a:off x="7608168" y="1412776"/>
            <a:ext cx="3020040" cy="5046480"/>
          </a:xfrm>
          <a:prstGeom prst="rect">
            <a:avLst/>
          </a:prstGeom>
          <a:ln>
            <a:noFill/>
          </a:ln>
        </p:spPr>
      </p:pic>
      <p:sp>
        <p:nvSpPr>
          <p:cNvPr id="139" name="CustomShape 6"/>
          <p:cNvSpPr/>
          <p:nvPr/>
        </p:nvSpPr>
        <p:spPr>
          <a:xfrm>
            <a:off x="1415480" y="2201760"/>
            <a:ext cx="5181480" cy="1937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000" b="0" strike="noStrike" spc="-1" dirty="0">
                <a:solidFill>
                  <a:srgbClr val="000000"/>
                </a:solidFill>
                <a:latin typeface="Calibri"/>
              </a:rPr>
              <a:t>Soviet Union took </a:t>
            </a:r>
            <a:r>
              <a:rPr lang="en-IE" sz="2000" b="1" strike="noStrike" spc="-1" dirty="0">
                <a:solidFill>
                  <a:srgbClr val="000000"/>
                </a:solidFill>
                <a:latin typeface="Calibri"/>
              </a:rPr>
              <a:t>control of countries </a:t>
            </a:r>
            <a:r>
              <a:rPr lang="en-IE" sz="2000" b="0" strike="noStrike" spc="-1" dirty="0">
                <a:solidFill>
                  <a:srgbClr val="000000"/>
                </a:solidFill>
                <a:latin typeface="Calibri"/>
              </a:rPr>
              <a:t>in Eastern Europe</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Created a </a:t>
            </a:r>
            <a:r>
              <a:rPr lang="en-IE" sz="2000" b="1" strike="noStrike" spc="-1" dirty="0">
                <a:solidFill>
                  <a:srgbClr val="000000"/>
                </a:solidFill>
                <a:latin typeface="Calibri"/>
              </a:rPr>
              <a:t>buffer zone </a:t>
            </a:r>
            <a:r>
              <a:rPr lang="en-IE" sz="2000" b="0" strike="noStrike" spc="-1" dirty="0">
                <a:solidFill>
                  <a:srgbClr val="000000"/>
                </a:solidFill>
                <a:latin typeface="Calibri"/>
              </a:rPr>
              <a:t>with the West</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Became </a:t>
            </a:r>
            <a:r>
              <a:rPr lang="en-IE" sz="2000" b="1" strike="noStrike" spc="-1" dirty="0">
                <a:solidFill>
                  <a:srgbClr val="000000"/>
                </a:solidFill>
                <a:latin typeface="Calibri"/>
              </a:rPr>
              <a:t>Soviet satellite states</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Churchill said </a:t>
            </a:r>
            <a:r>
              <a:rPr lang="en-IE" sz="2000" b="1" strike="noStrike" spc="-1" dirty="0">
                <a:solidFill>
                  <a:srgbClr val="000000"/>
                </a:solidFill>
                <a:latin typeface="Calibri"/>
              </a:rPr>
              <a:t>‘iron curtain’ </a:t>
            </a:r>
            <a:r>
              <a:rPr lang="en-IE" sz="2000" b="0" strike="noStrike" spc="-1" dirty="0">
                <a:solidFill>
                  <a:srgbClr val="000000"/>
                </a:solidFill>
                <a:latin typeface="Calibri"/>
              </a:rPr>
              <a:t>was drawn across Europe</a:t>
            </a:r>
            <a:endParaRPr lang="en-IN" sz="2000" b="0" strike="noStrike" spc="-1" dirty="0">
              <a:latin typeface="Arial"/>
            </a:endParaRPr>
          </a:p>
        </p:txBody>
      </p:sp>
      <p:sp>
        <p:nvSpPr>
          <p:cNvPr id="144" name="CustomShape 11"/>
          <p:cNvSpPr/>
          <p:nvPr/>
        </p:nvSpPr>
        <p:spPr>
          <a:xfrm>
            <a:off x="1341680" y="4913072"/>
            <a:ext cx="445392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E" sz="2000" b="0" strike="noStrike" spc="-1" dirty="0">
                <a:solidFill>
                  <a:srgbClr val="000000"/>
                </a:solidFill>
                <a:latin typeface="Calibri"/>
              </a:rPr>
              <a:t>President </a:t>
            </a:r>
            <a:r>
              <a:rPr lang="en-IE" sz="2000" b="1" strike="noStrike" spc="-1" dirty="0">
                <a:solidFill>
                  <a:srgbClr val="000000"/>
                </a:solidFill>
                <a:latin typeface="Calibri"/>
              </a:rPr>
              <a:t>Truman</a:t>
            </a:r>
            <a:r>
              <a:rPr lang="en-IE" sz="2000" b="0" strike="noStrike" spc="-1" dirty="0">
                <a:solidFill>
                  <a:srgbClr val="000000"/>
                </a:solidFill>
                <a:latin typeface="Calibri"/>
              </a:rPr>
              <a:t>, USA</a:t>
            </a:r>
            <a:endParaRPr lang="en-IN" sz="2000" b="0" strike="noStrike" spc="-1" dirty="0">
              <a:latin typeface="Arial"/>
            </a:endParaRPr>
          </a:p>
          <a:p>
            <a:pPr marL="285840" indent="-285480">
              <a:lnSpc>
                <a:spcPct val="100000"/>
              </a:lnSpc>
              <a:buClr>
                <a:srgbClr val="000000"/>
              </a:buClr>
              <a:buFont typeface="Arial"/>
              <a:buChar char="•"/>
            </a:pPr>
            <a:r>
              <a:rPr lang="en-IE" sz="2000" b="0" strike="noStrike" spc="-1" dirty="0">
                <a:solidFill>
                  <a:srgbClr val="000000"/>
                </a:solidFill>
                <a:latin typeface="Calibri"/>
              </a:rPr>
              <a:t>US would </a:t>
            </a:r>
            <a:r>
              <a:rPr lang="en-IE" sz="2000" b="1" strike="noStrike" spc="-1" dirty="0">
                <a:solidFill>
                  <a:srgbClr val="000000"/>
                </a:solidFill>
                <a:latin typeface="Calibri"/>
              </a:rPr>
              <a:t>help</a:t>
            </a:r>
            <a:r>
              <a:rPr lang="en-IE" sz="2000" b="0" strike="noStrike" spc="-1" dirty="0">
                <a:solidFill>
                  <a:srgbClr val="000000"/>
                </a:solidFill>
                <a:latin typeface="Calibri"/>
              </a:rPr>
              <a:t> any governments threatened by </a:t>
            </a:r>
            <a:r>
              <a:rPr lang="en-IE" sz="2000" b="1" strike="noStrike" spc="-1" dirty="0">
                <a:solidFill>
                  <a:srgbClr val="000000"/>
                </a:solidFill>
                <a:latin typeface="Calibri"/>
              </a:rPr>
              <a:t>communism</a:t>
            </a:r>
            <a:r>
              <a:rPr lang="en-IE" sz="2000" b="0" strike="noStrike" spc="-1" dirty="0">
                <a:solidFill>
                  <a:srgbClr val="000000"/>
                </a:solidFill>
                <a:latin typeface="Calibri"/>
              </a:rPr>
              <a:t>.</a:t>
            </a:r>
            <a:endParaRPr lang="en-IN" sz="2000" b="0" strike="noStrike" spc="-1" dirty="0">
              <a:latin typeface="Arial"/>
            </a:endParaRPr>
          </a:p>
        </p:txBody>
      </p:sp>
      <p:grpSp>
        <p:nvGrpSpPr>
          <p:cNvPr id="5" name="Group 4"/>
          <p:cNvGrpSpPr/>
          <p:nvPr/>
        </p:nvGrpSpPr>
        <p:grpSpPr>
          <a:xfrm>
            <a:off x="771192" y="1532819"/>
            <a:ext cx="5456232" cy="595921"/>
            <a:chOff x="771192" y="1532819"/>
            <a:chExt cx="5456232" cy="595921"/>
          </a:xfrm>
        </p:grpSpPr>
        <p:sp>
          <p:nvSpPr>
            <p:cNvPr id="138" name="CustomShape 5"/>
            <p:cNvSpPr/>
            <p:nvPr/>
          </p:nvSpPr>
          <p:spPr>
            <a:xfrm>
              <a:off x="1374180" y="1602720"/>
              <a:ext cx="4853244" cy="4561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E" sz="2400" b="0" strike="noStrike" spc="-1" dirty="0">
                  <a:solidFill>
                    <a:srgbClr val="000000"/>
                  </a:solidFill>
                  <a:latin typeface="Calibri"/>
                </a:rPr>
                <a:t>Disagreements after World War II</a:t>
              </a:r>
              <a:endParaRPr lang="en-IN" sz="2400" b="0" strike="noStrike" spc="-1" dirty="0">
                <a:latin typeface="Arial"/>
              </a:endParaRPr>
            </a:p>
          </p:txBody>
        </p:sp>
        <p:pic>
          <p:nvPicPr>
            <p:cNvPr id="2" name="Picture 1"/>
            <p:cNvPicPr>
              <a:picLocks noChangeAspect="1"/>
            </p:cNvPicPr>
            <p:nvPr/>
          </p:nvPicPr>
          <p:blipFill>
            <a:blip r:embed="rId3"/>
            <a:stretch>
              <a:fillRect/>
            </a:stretch>
          </p:blipFill>
          <p:spPr>
            <a:xfrm>
              <a:off x="771192" y="1532819"/>
              <a:ext cx="602988" cy="595921"/>
            </a:xfrm>
            <a:prstGeom prst="rect">
              <a:avLst/>
            </a:prstGeom>
          </p:spPr>
        </p:pic>
      </p:grpSp>
      <p:grpSp>
        <p:nvGrpSpPr>
          <p:cNvPr id="6" name="Group 5"/>
          <p:cNvGrpSpPr/>
          <p:nvPr/>
        </p:nvGrpSpPr>
        <p:grpSpPr>
          <a:xfrm>
            <a:off x="767780" y="4214946"/>
            <a:ext cx="7755180" cy="633413"/>
            <a:chOff x="767780" y="4214946"/>
            <a:chExt cx="7755180" cy="633413"/>
          </a:xfrm>
        </p:grpSpPr>
        <p:sp>
          <p:nvSpPr>
            <p:cNvPr id="143" name="CustomShape 10"/>
            <p:cNvSpPr/>
            <p:nvPr/>
          </p:nvSpPr>
          <p:spPr>
            <a:xfrm>
              <a:off x="1415480" y="4263632"/>
              <a:ext cx="71074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E" sz="2400" b="0" strike="noStrike" spc="-1" dirty="0">
                  <a:solidFill>
                    <a:srgbClr val="000000"/>
                  </a:solidFill>
                  <a:latin typeface="Calibri"/>
                </a:rPr>
                <a:t>The Truman Doctrine</a:t>
              </a:r>
              <a:endParaRPr lang="en-IN" sz="2400" b="0" strike="noStrike" spc="-1" dirty="0">
                <a:latin typeface="Arial"/>
              </a:endParaRPr>
            </a:p>
          </p:txBody>
        </p:sp>
        <p:pic>
          <p:nvPicPr>
            <p:cNvPr id="3" name="Picture 2"/>
            <p:cNvPicPr>
              <a:picLocks noChangeAspect="1"/>
            </p:cNvPicPr>
            <p:nvPr/>
          </p:nvPicPr>
          <p:blipFill>
            <a:blip r:embed="rId4"/>
            <a:stretch>
              <a:fillRect/>
            </a:stretch>
          </p:blipFill>
          <p:spPr>
            <a:xfrm>
              <a:off x="767780" y="4214946"/>
              <a:ext cx="647700" cy="63341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8999</TotalTime>
  <Words>1603</Words>
  <Application>Microsoft Office PowerPoint</Application>
  <PresentationFormat>Widescreen</PresentationFormat>
  <Paragraphs>227</Paragraphs>
  <Slides>39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Arial Narrow</vt:lpstr>
      <vt:lpstr>Calibri</vt:lpstr>
      <vt:lpstr>Calibri Light</vt:lpstr>
      <vt:lpstr>Century</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Plantation of Ulster &amp; the Growth of Towns – Influencing Identity</dc:title>
  <dc:subject/>
  <dc:creator>Alyson Gray</dc:creator>
  <dc:description/>
  <cp:lastModifiedBy>Emma O'Donoghue</cp:lastModifiedBy>
  <cp:revision>427</cp:revision>
  <dcterms:created xsi:type="dcterms:W3CDTF">2021-12-21T16:09:18Z</dcterms:created>
  <dcterms:modified xsi:type="dcterms:W3CDTF">2022-09-06T10:19:18Z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39</vt:i4>
  </property>
</Properties>
</file>